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60" r:id="rId5"/>
    <p:sldId id="258" r:id="rId6"/>
    <p:sldId id="263" r:id="rId7"/>
    <p:sldId id="264" r:id="rId8"/>
    <p:sldId id="272" r:id="rId9"/>
    <p:sldId id="273" r:id="rId10"/>
    <p:sldId id="265" r:id="rId11"/>
    <p:sldId id="266" r:id="rId12"/>
    <p:sldId id="286" r:id="rId13"/>
    <p:sldId id="297" r:id="rId14"/>
    <p:sldId id="298" r:id="rId15"/>
    <p:sldId id="287" r:id="rId16"/>
    <p:sldId id="281" r:id="rId17"/>
    <p:sldId id="282" r:id="rId18"/>
    <p:sldId id="283" r:id="rId19"/>
    <p:sldId id="284" r:id="rId20"/>
    <p:sldId id="261" r:id="rId21"/>
    <p:sldId id="274" r:id="rId22"/>
    <p:sldId id="262" r:id="rId23"/>
    <p:sldId id="270" r:id="rId24"/>
    <p:sldId id="26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7D39618-264D-40B7-BFFC-7899F4CDF6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39826D-3D35-43DB-AC13-7FE6D50F14C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D39618-264D-40B7-BFFC-7899F4CDF68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9826D-3D35-43DB-AC13-7FE6D50F14C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tags" Target="../tags/tag4.xml"/><Relationship Id="rId6" Type="http://schemas.openxmlformats.org/officeDocument/2006/relationships/image" Target="../media/image16.png"/><Relationship Id="rId5" Type="http://schemas.openxmlformats.org/officeDocument/2006/relationships/tags" Target="../tags/tag3.xml"/><Relationship Id="rId4" Type="http://schemas.openxmlformats.org/officeDocument/2006/relationships/image" Target="../media/image15.png"/><Relationship Id="rId3" Type="http://schemas.openxmlformats.org/officeDocument/2006/relationships/tags" Target="../tags/tag2.xml"/><Relationship Id="rId2" Type="http://schemas.openxmlformats.org/officeDocument/2006/relationships/image" Target="../media/image10.png"/><Relationship Id="rId17" Type="http://schemas.openxmlformats.org/officeDocument/2006/relationships/slideLayout" Target="../slideLayouts/slideLayout2.xml"/><Relationship Id="rId16"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30082" y="2072072"/>
            <a:ext cx="6328218" cy="1198880"/>
          </a:xfrm>
          <a:prstGeom prst="rect">
            <a:avLst/>
          </a:prstGeom>
          <a:noFill/>
        </p:spPr>
        <p:txBody>
          <a:bodyPr wrap="square" rtlCol="0">
            <a:spAutoFit/>
          </a:bodyPr>
          <a:lstStyle/>
          <a:p>
            <a:pPr algn="dist"/>
            <a:r>
              <a:rPr lang="zh-CN" altLang="en-US" sz="7200" b="1" dirty="0" smtClean="0">
                <a:latin typeface="微软雅黑" panose="020B0503020204020204" pitchFamily="34" charset="-122"/>
                <a:ea typeface="微软雅黑" panose="020B0503020204020204" pitchFamily="34" charset="-122"/>
              </a:rPr>
              <a:t>塔防游戏</a:t>
            </a:r>
            <a:endParaRPr lang="zh-CN" altLang="en-US" sz="7200" b="1" dirty="0" smtClean="0">
              <a:latin typeface="微软雅黑" panose="020B0503020204020204" pitchFamily="34" charset="-122"/>
              <a:ea typeface="微软雅黑" panose="020B0503020204020204" pitchFamily="34" charset="-122"/>
            </a:endParaRPr>
          </a:p>
        </p:txBody>
      </p:sp>
      <p:sp>
        <p:nvSpPr>
          <p:cNvPr id="8" name="矩形 7"/>
          <p:cNvSpPr/>
          <p:nvPr/>
        </p:nvSpPr>
        <p:spPr>
          <a:xfrm>
            <a:off x="4286250" y="3373927"/>
            <a:ext cx="3654720" cy="460375"/>
          </a:xfrm>
          <a:prstGeom prst="rect">
            <a:avLst/>
          </a:prstGeom>
        </p:spPr>
        <p:txBody>
          <a:bodyPr wrap="square">
            <a:spAutoFit/>
          </a:bodyPr>
          <a:lstStyle/>
          <a:p>
            <a:pPr algn="dist"/>
            <a:r>
              <a:rPr lang="en-US" altLang="zh-CN" sz="2400" dirty="0"/>
              <a:t> </a:t>
            </a:r>
            <a:r>
              <a:rPr lang="en-US" sz="2400" kern="500" spc="-100" dirty="0">
                <a:solidFill>
                  <a:schemeClr val="tx1"/>
                </a:solidFill>
                <a:uFillTx/>
              </a:rPr>
              <a:t>EastWind</a:t>
            </a:r>
            <a:r>
              <a:rPr lang="zh-CN" altLang="en-US" sz="2400" kern="500" spc="-100" dirty="0">
                <a:solidFill>
                  <a:schemeClr val="tx1"/>
                </a:solidFill>
                <a:uFillTx/>
              </a:rPr>
              <a:t>小组</a:t>
            </a:r>
            <a:endParaRPr lang="zh-CN" altLang="en-US" sz="2400" kern="500" spc="-100" dirty="0">
              <a:solidFill>
                <a:schemeClr val="tx1"/>
              </a:solidFill>
              <a:uFillTx/>
            </a:endParaRPr>
          </a:p>
        </p:txBody>
      </p:sp>
      <p:grpSp>
        <p:nvGrpSpPr>
          <p:cNvPr id="2" name="组合 1"/>
          <p:cNvGrpSpPr/>
          <p:nvPr/>
        </p:nvGrpSpPr>
        <p:grpSpPr>
          <a:xfrm>
            <a:off x="3611637" y="3411307"/>
            <a:ext cx="5016012" cy="384757"/>
            <a:chOff x="3611637" y="3411307"/>
            <a:chExt cx="5016012" cy="384757"/>
          </a:xfrm>
        </p:grpSpPr>
        <p:cxnSp>
          <p:nvCxnSpPr>
            <p:cNvPr id="9" name="直接连接符 8"/>
            <p:cNvCxnSpPr/>
            <p:nvPr/>
          </p:nvCxnSpPr>
          <p:spPr>
            <a:xfrm>
              <a:off x="3611637" y="3411307"/>
              <a:ext cx="49947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611637" y="3796064"/>
              <a:ext cx="5016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141620" y="3834410"/>
            <a:ext cx="3905142" cy="1630045"/>
          </a:xfrm>
          <a:prstGeom prst="rect">
            <a:avLst/>
          </a:prstGeom>
          <a:noFill/>
        </p:spPr>
        <p:txBody>
          <a:bodyPr wrap="square" rtlCol="0">
            <a:spAutoFit/>
          </a:bodyPr>
          <a:lstStyle/>
          <a:p>
            <a:pPr algn="ctr"/>
            <a:r>
              <a:rPr lang="zh-CN" altLang="en-US" sz="2000" dirty="0" smtClean="0">
                <a:latin typeface="微软雅黑" panose="020B0503020204020204" pitchFamily="34" charset="-122"/>
                <a:ea typeface="微软雅黑" panose="020B0503020204020204" pitchFamily="34" charset="-122"/>
              </a:rPr>
              <a:t>汇报人： 田在隆</a:t>
            </a:r>
            <a:endParaRPr lang="zh-CN" altLang="en-US"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              梁家华</a:t>
            </a:r>
            <a:endParaRPr lang="zh-CN" altLang="en-US"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              刘家熊</a:t>
            </a:r>
            <a:endParaRPr lang="zh-CN" altLang="en-US"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              沈之雯</a:t>
            </a:r>
            <a:endParaRPr lang="zh-CN" altLang="en-US"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              钟桔爱</a:t>
            </a:r>
            <a:endParaRPr lang="zh-CN" altLang="en-US" sz="2000" dirty="0" smtClean="0">
              <a:latin typeface="微软雅黑" panose="020B0503020204020204" pitchFamily="34" charset="-122"/>
              <a:ea typeface="微软雅黑" panose="020B0503020204020204" pitchFamily="34" charset="-122"/>
            </a:endParaRPr>
          </a:p>
        </p:txBody>
      </p:sp>
      <p:sp>
        <p:nvSpPr>
          <p:cNvPr id="15" name="矩形 14"/>
          <p:cNvSpPr/>
          <p:nvPr/>
        </p:nvSpPr>
        <p:spPr>
          <a:xfrm>
            <a:off x="3320155" y="946400"/>
            <a:ext cx="5468245"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809" y="0"/>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09" y="475317"/>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a:off x="3024679" y="4713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10800000">
            <a:off x="-1809" y="6741886"/>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10800000">
            <a:off x="-1809" y="6270501"/>
            <a:ext cx="8625102" cy="116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rot="10800000">
            <a:off x="3024679" y="57954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204623" y="5795483"/>
            <a:ext cx="7989186"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566898" y="944064"/>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出自【趣你的PPT】(微信:qunideppt)：最优质的PPT资源库"/>
          <p:cNvSpPr/>
          <p:nvPr/>
        </p:nvSpPr>
        <p:spPr>
          <a:xfrm>
            <a:off x="906465" y="2202771"/>
            <a:ext cx="3462338" cy="1685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3" name="出自【趣你的PPT】(微信:qunideppt)：最优质的PPT资源库"/>
          <p:cNvSpPr/>
          <p:nvPr/>
        </p:nvSpPr>
        <p:spPr>
          <a:xfrm>
            <a:off x="906465" y="3933146"/>
            <a:ext cx="3462338" cy="1685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4" name="出自【趣你的PPT】(微信:qunideppt)：最优质的PPT资源库"/>
          <p:cNvSpPr/>
          <p:nvPr/>
        </p:nvSpPr>
        <p:spPr>
          <a:xfrm>
            <a:off x="7915277" y="2202771"/>
            <a:ext cx="3460750" cy="1685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5" name="出自【趣你的PPT】(微信:qunideppt)：最优质的PPT资源库"/>
          <p:cNvSpPr/>
          <p:nvPr/>
        </p:nvSpPr>
        <p:spPr>
          <a:xfrm>
            <a:off x="7915277" y="3933146"/>
            <a:ext cx="3460750" cy="1685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6" name="出自【趣你的PPT】(微信:qunideppt)：最优质的PPT资源库"/>
          <p:cNvSpPr>
            <a:spLocks noChangeArrowheads="1"/>
          </p:cNvSpPr>
          <p:nvPr/>
        </p:nvSpPr>
        <p:spPr bwMode="auto">
          <a:xfrm>
            <a:off x="1065213" y="5493658"/>
            <a:ext cx="10047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584200">
              <a:defRPr>
                <a:solidFill>
                  <a:schemeClr val="tx1"/>
                </a:solidFill>
                <a:latin typeface="Lato Light"/>
                <a:ea typeface="MS PGothic" panose="020B0600070205080204" pitchFamily="34" charset="-128"/>
              </a:defRPr>
            </a:lvl1pPr>
            <a:lvl2pPr marL="742950" indent="-285750" defTabSz="584200">
              <a:defRPr>
                <a:solidFill>
                  <a:schemeClr val="tx1"/>
                </a:solidFill>
                <a:latin typeface="Lato Light"/>
                <a:ea typeface="MS PGothic" panose="020B0600070205080204" pitchFamily="34" charset="-128"/>
              </a:defRPr>
            </a:lvl2pPr>
            <a:lvl3pPr marL="1143000" indent="-228600" defTabSz="584200">
              <a:defRPr>
                <a:solidFill>
                  <a:schemeClr val="tx1"/>
                </a:solidFill>
                <a:latin typeface="Lato Light"/>
                <a:ea typeface="MS PGothic" panose="020B0600070205080204" pitchFamily="34" charset="-128"/>
              </a:defRPr>
            </a:lvl3pPr>
            <a:lvl4pPr marL="1600200" indent="-228600" defTabSz="584200">
              <a:defRPr>
                <a:solidFill>
                  <a:schemeClr val="tx1"/>
                </a:solidFill>
                <a:latin typeface="Lato Light"/>
                <a:ea typeface="MS PGothic" panose="020B0600070205080204" pitchFamily="34" charset="-128"/>
              </a:defRPr>
            </a:lvl4pPr>
            <a:lvl5pPr marL="2057400" indent="-228600" defTabSz="584200">
              <a:defRPr>
                <a:solidFill>
                  <a:schemeClr val="tx1"/>
                </a:solidFill>
                <a:latin typeface="Lato Light"/>
                <a:ea typeface="MS PGothic" panose="020B0600070205080204" pitchFamily="34" charset="-128"/>
              </a:defRPr>
            </a:lvl5pPr>
            <a:lvl6pPr marL="2514600" indent="-228600" defTabSz="58420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58420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58420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58420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ctr" eaLnBrk="0" fontAlgn="base" hangingPunct="0">
              <a:spcBef>
                <a:spcPct val="0"/>
              </a:spcBef>
              <a:spcAft>
                <a:spcPct val="0"/>
              </a:spcAft>
            </a:pPr>
            <a:endParaRPr lang="zh-CN" altLang="en-US" sz="1400" dirty="0">
              <a:latin typeface="Century Gothic" panose="020B0502020202020204" pitchFamily="34" charset="0"/>
              <a:ea typeface="微软雅黑" panose="020B0503020204020204" pitchFamily="34" charset="-122"/>
              <a:sym typeface="Century Gothic" panose="020B0502020202020204" pitchFamily="34" charset="0"/>
            </a:endParaRPr>
          </a:p>
          <a:p>
            <a:pPr algn="ctr" eaLnBrk="0" fontAlgn="base" hangingPunct="0">
              <a:spcBef>
                <a:spcPct val="0"/>
              </a:spcBef>
              <a:spcAft>
                <a:spcPct val="0"/>
              </a:spcAft>
            </a:pPr>
            <a:endParaRPr lang="zh-CN" altLang="en-US" sz="1400" dirty="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1" name="出自【趣你的PPT】(微信:qunideppt)：最优质的PPT资源库"/>
          <p:cNvSpPr txBox="1">
            <a:spLocks noChangeArrowheads="1"/>
          </p:cNvSpPr>
          <p:nvPr/>
        </p:nvSpPr>
        <p:spPr bwMode="auto">
          <a:xfrm>
            <a:off x="1139827" y="4509408"/>
            <a:ext cx="2928937"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为游戏中的部分模型添加触发动画，使得游戏效果呈现的更加自然生动、符合常理，让玩家能够获得更加舒适的游戏体验</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2" name="出自【趣你的PPT】(微信:qunideppt)：最优质的PPT资源库"/>
          <p:cNvSpPr txBox="1">
            <a:spLocks noChangeArrowheads="1"/>
          </p:cNvSpPr>
          <p:nvPr/>
        </p:nvSpPr>
        <p:spPr bwMode="auto">
          <a:xfrm>
            <a:off x="1174117" y="4050621"/>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模型动画设计</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3" name="出自【趣你的PPT】(微信:qunideppt)：最优质的PPT资源库"/>
          <p:cNvSpPr txBox="1">
            <a:spLocks noChangeArrowheads="1"/>
          </p:cNvSpPr>
          <p:nvPr/>
        </p:nvSpPr>
        <p:spPr bwMode="auto">
          <a:xfrm>
            <a:off x="1139827" y="2804116"/>
            <a:ext cx="29289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lnSpc>
                <a:spcPct val="110000"/>
              </a:lnSpc>
              <a:spcBef>
                <a:spcPct val="0"/>
              </a:spcBef>
              <a:spcAft>
                <a:spcPct val="0"/>
              </a:spcAft>
            </a:pPr>
            <a:r>
              <a:rPr lang="zh-CN" altLang="en-US" sz="12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游戏开始前，孟获方（敌人）将通过</a:t>
            </a:r>
            <a:r>
              <a:rPr lang="en-US" altLang="zh-CN" sz="12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A</a:t>
            </a:r>
            <a:r>
              <a:rPr lang="zh-CN" altLang="en-US" sz="12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星算法自动搜索地图状态，绕开地图上的障碍物，以全局最优路径行进，直到被打死或者到达诸葛亮的大营。</a:t>
            </a:r>
            <a:endParaRPr lang="zh-CN" altLang="en-US" sz="12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出自【趣你的PPT】(微信:qunideppt)：最优质的PPT资源库"/>
          <p:cNvSpPr txBox="1">
            <a:spLocks noChangeArrowheads="1"/>
          </p:cNvSpPr>
          <p:nvPr/>
        </p:nvSpPr>
        <p:spPr bwMode="auto">
          <a:xfrm>
            <a:off x="1139827" y="2338977"/>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怪物行进使用</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A</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星算法</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5" name="出自【趣你的PPT】(微信:qunideppt)：最优质的PPT资源库"/>
          <p:cNvSpPr txBox="1">
            <a:spLocks noChangeArrowheads="1"/>
          </p:cNvSpPr>
          <p:nvPr/>
        </p:nvSpPr>
        <p:spPr bwMode="auto">
          <a:xfrm>
            <a:off x="8086726" y="4658633"/>
            <a:ext cx="292735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通过结合历史背景，我们自行设计了与三国背景相关的炮台以及地图，敌人、炮台模型也按三国时期的特点进行挑选。</a:t>
            </a:r>
            <a:endParaRPr lang="zh-CN" altLang="en-US" sz="1400"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出自【趣你的PPT】(微信:qunideppt)：最优质的PPT资源库"/>
          <p:cNvSpPr txBox="1">
            <a:spLocks noChangeArrowheads="1"/>
          </p:cNvSpPr>
          <p:nvPr/>
        </p:nvSpPr>
        <p:spPr bwMode="auto">
          <a:xfrm>
            <a:off x="8058151" y="4050621"/>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模型选择与使用</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7" name="出自【趣你的PPT】(微信:qunideppt)：最优质的PPT资源库"/>
          <p:cNvSpPr txBox="1">
            <a:spLocks noChangeArrowheads="1"/>
          </p:cNvSpPr>
          <p:nvPr/>
        </p:nvSpPr>
        <p:spPr bwMode="auto">
          <a:xfrm>
            <a:off x="8048626" y="2958421"/>
            <a:ext cx="29273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我们将我们组的塔防游戏与历史上的七擒孟获的故事相结合，敌人即为孟获方，玩家为诸葛亮。</a:t>
            </a:r>
            <a:endParaRPr lang="zh-CN" altLang="en-US" sz="1400"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7976871" y="2338977"/>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故事背景：七擒孟获</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关键技术与创新点</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9" name="图片 18" descr="Turret2"/>
          <p:cNvPicPr>
            <a:picLocks noChangeAspect="1"/>
          </p:cNvPicPr>
          <p:nvPr/>
        </p:nvPicPr>
        <p:blipFill>
          <a:blip r:embed="rId1"/>
          <a:srcRect l="14034" t="964" r="20740" b="-964"/>
          <a:stretch>
            <a:fillRect/>
          </a:stretch>
        </p:blipFill>
        <p:spPr>
          <a:xfrm>
            <a:off x="4411345" y="2203450"/>
            <a:ext cx="1685290" cy="1685290"/>
          </a:xfrm>
          <a:prstGeom prst="rect">
            <a:avLst/>
          </a:prstGeom>
        </p:spPr>
      </p:pic>
      <p:pic>
        <p:nvPicPr>
          <p:cNvPr id="23" name="图片 22" descr="Enemy1.1"/>
          <p:cNvPicPr>
            <a:picLocks noChangeAspect="1"/>
          </p:cNvPicPr>
          <p:nvPr/>
        </p:nvPicPr>
        <p:blipFill>
          <a:blip r:embed="rId2"/>
          <a:srcRect l="21477" r="21477"/>
          <a:stretch>
            <a:fillRect/>
          </a:stretch>
        </p:blipFill>
        <p:spPr>
          <a:xfrm>
            <a:off x="6172835" y="2203450"/>
            <a:ext cx="1685290" cy="1685290"/>
          </a:xfrm>
          <a:prstGeom prst="rect">
            <a:avLst/>
          </a:prstGeom>
        </p:spPr>
      </p:pic>
      <p:pic>
        <p:nvPicPr>
          <p:cNvPr id="24" name="图片 23" descr="Turret3+"/>
          <p:cNvPicPr>
            <a:picLocks noChangeAspect="1"/>
          </p:cNvPicPr>
          <p:nvPr/>
        </p:nvPicPr>
        <p:blipFill>
          <a:blip r:embed="rId3"/>
          <a:stretch>
            <a:fillRect/>
          </a:stretch>
        </p:blipFill>
        <p:spPr>
          <a:xfrm>
            <a:off x="4411345" y="3933190"/>
            <a:ext cx="3446780" cy="1678305"/>
          </a:xfrm>
          <a:prstGeom prst="rect">
            <a:avLst/>
          </a:prstGeom>
        </p:spPr>
      </p:pic>
      <p:sp>
        <p:nvSpPr>
          <p:cNvPr id="25" name="出自【趣你的PPT】(微信:qunideppt)：最优质的PPT资源库"/>
          <p:cNvSpPr/>
          <p:nvPr/>
        </p:nvSpPr>
        <p:spPr>
          <a:xfrm>
            <a:off x="906780" y="1351915"/>
            <a:ext cx="10469245" cy="767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ctr" defTabSz="914400">
              <a:defRPr/>
            </a:pPr>
            <a:endParaRPr lang="en-US" sz="900">
              <a:solidFill>
                <a:prstClr val="white"/>
              </a:solidFill>
              <a:sym typeface="Century Gothic" panose="020B0502020202020204" pitchFamily="34" charset="0"/>
            </a:endParaRPr>
          </a:p>
        </p:txBody>
      </p:sp>
      <p:sp>
        <p:nvSpPr>
          <p:cNvPr id="26" name="出自【趣你的PPT】(微信:qunideppt)：最优质的PPT资源库"/>
          <p:cNvSpPr txBox="1">
            <a:spLocks noChangeArrowheads="1"/>
          </p:cNvSpPr>
          <p:nvPr/>
        </p:nvSpPr>
        <p:spPr bwMode="auto">
          <a:xfrm>
            <a:off x="5382895" y="1567180"/>
            <a:ext cx="15176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Unity</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引擎使用</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出自【趣你的PPT】(微信:qunideppt)：最优质的PPT资源库"/>
          <p:cNvSpPr txBox="1">
            <a:spLocks noChangeArrowheads="1"/>
          </p:cNvSpPr>
          <p:nvPr/>
        </p:nvSpPr>
        <p:spPr bwMode="auto">
          <a:xfrm>
            <a:off x="8724266" y="226754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61698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星算法简介</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出自【趣你的PPT】(微信:qunideppt)：最优质的PPT资源库"/>
          <p:cNvSpPr/>
          <p:nvPr/>
        </p:nvSpPr>
        <p:spPr>
          <a:xfrm>
            <a:off x="609600" y="1616710"/>
            <a:ext cx="10946765" cy="461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l" defTabSz="914400">
              <a:defRPr/>
            </a:pPr>
            <a:r>
              <a:rPr lang="en-US" altLang="zh-CN" sz="2400">
                <a:solidFill>
                  <a:prstClr val="white"/>
                </a:solidFill>
                <a:sym typeface="Century Gothic" panose="020B0502020202020204" pitchFamily="34" charset="0"/>
              </a:rPr>
              <a:t>        </a:t>
            </a:r>
            <a:r>
              <a:rPr lang="zh-CN" altLang="en-US" sz="2400">
                <a:solidFill>
                  <a:prstClr val="white"/>
                </a:solidFill>
                <a:sym typeface="Century Gothic" panose="020B0502020202020204" pitchFamily="34" charset="0"/>
              </a:rPr>
              <a:t>有两个集合，OPEN集和CLOSED集。其中OPEN集保存待考查的结点。开始时，OPEN集只包含一个元素：初始结点。CLOSED集保存已考查过的结点。开始时，CLOSED集是空的。如果绘成图，OPEN集就是被访问区域的边境而CLOSED集则是被访问区域的内部。每个结点同时保存其父结点的指针因此我们可以知道它是如何被找到的。</a:t>
            </a:r>
            <a:endParaRPr lang="zh-CN" altLang="en-US" sz="2400">
              <a:solidFill>
                <a:prstClr val="white"/>
              </a:solidFill>
              <a:sym typeface="Century Gothic" panose="020B0502020202020204" pitchFamily="34" charset="0"/>
            </a:endParaRPr>
          </a:p>
          <a:p>
            <a:pPr algn="l" defTabSz="914400">
              <a:defRPr/>
            </a:pPr>
            <a:r>
              <a:rPr lang="zh-CN" altLang="en-US" sz="2400">
                <a:solidFill>
                  <a:prstClr val="white"/>
                </a:solidFill>
                <a:sym typeface="Century Gothic" panose="020B0502020202020204" pitchFamily="34" charset="0"/>
              </a:rPr>
              <a:t>        在主循环中重复地从OPEN集中取出最好的结点n（f值最小的结点）并检查之。如果n是目标结点，则我们的任务完成了。否则，结点n被从OPEN集中删除并加入CLOSED集。然后检查它的邻居n’。如果邻居n’在CLOSED集中，那么它是已经被检查过的，所以我们不需要考虑它*；如果n’在OPEN集中，那么它是以后肯定会被检查的，所以我们现在不考虑它*。否则，把它加入OPEN集，把它的父结点设为n。到达n’的路径的代价g(n’)，设定为g(n) + movementcost(n, n’)。</a:t>
            </a:r>
            <a:endParaRPr lang="zh-CN" altLang="en-US" sz="2400">
              <a:solidFill>
                <a:prstClr val="white"/>
              </a:solidFill>
              <a:sym typeface="Century Gothic" panose="020B0502020202020204" pitchFamily="34" charset="0"/>
            </a:endParaRPr>
          </a:p>
          <a:p>
            <a:pPr algn="l" defTabSz="914400">
              <a:defRPr/>
            </a:pPr>
            <a:endParaRPr lang="zh-CN" altLang="en-US" sz="2400">
              <a:solidFill>
                <a:prstClr val="white"/>
              </a:solidFill>
              <a:sym typeface="Century Gothic" panose="020B0502020202020204" pitchFamily="34" charset="0"/>
            </a:endParaRPr>
          </a:p>
        </p:txBody>
      </p:sp>
      <p:sp>
        <p:nvSpPr>
          <p:cNvPr id="25" name="出自【趣你的PPT】(微信:qunideppt)：最优质的PPT资源库"/>
          <p:cNvSpPr/>
          <p:nvPr/>
        </p:nvSpPr>
        <p:spPr>
          <a:xfrm>
            <a:off x="609600" y="728345"/>
            <a:ext cx="10945495" cy="7061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ctr" defTabSz="914400">
              <a:defRPr/>
            </a:pPr>
            <a:endParaRPr lang="en-US" sz="900">
              <a:solidFill>
                <a:prstClr val="white"/>
              </a:solidFill>
              <a:sym typeface="Century Gothic" panose="020B0502020202020204" pitchFamily="34" charset="0"/>
            </a:endParaRPr>
          </a:p>
        </p:txBody>
      </p:sp>
      <p:sp>
        <p:nvSpPr>
          <p:cNvPr id="26" name="出自【趣你的PPT】(微信:qunideppt)：最优质的PPT资源库"/>
          <p:cNvSpPr txBox="1">
            <a:spLocks noChangeArrowheads="1"/>
          </p:cNvSpPr>
          <p:nvPr/>
        </p:nvSpPr>
        <p:spPr bwMode="auto">
          <a:xfrm>
            <a:off x="5186680" y="789305"/>
            <a:ext cx="15862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en-US" sz="32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f=g+h</a:t>
            </a:r>
            <a:endParaRPr lang="en-US" sz="32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出自【趣你的PPT】(微信:qunideppt)：最优质的PPT资源库"/>
          <p:cNvSpPr txBox="1">
            <a:spLocks noChangeArrowheads="1"/>
          </p:cNvSpPr>
          <p:nvPr/>
        </p:nvSpPr>
        <p:spPr bwMode="auto">
          <a:xfrm>
            <a:off x="8724266" y="226754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61698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星算法简介</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出自【趣你的PPT】(微信:qunideppt)：最优质的PPT资源库"/>
          <p:cNvSpPr/>
          <p:nvPr/>
        </p:nvSpPr>
        <p:spPr>
          <a:xfrm>
            <a:off x="609600" y="728345"/>
            <a:ext cx="10945495" cy="7061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ctr" defTabSz="914400">
              <a:defRPr/>
            </a:pPr>
            <a:endParaRPr lang="en-US" sz="900">
              <a:solidFill>
                <a:prstClr val="white"/>
              </a:solidFill>
              <a:sym typeface="Century Gothic" panose="020B0502020202020204" pitchFamily="34" charset="0"/>
            </a:endParaRPr>
          </a:p>
        </p:txBody>
      </p:sp>
      <p:sp>
        <p:nvSpPr>
          <p:cNvPr id="26" name="出自【趣你的PPT】(微信:qunideppt)：最优质的PPT资源库"/>
          <p:cNvSpPr txBox="1">
            <a:spLocks noChangeArrowheads="1"/>
          </p:cNvSpPr>
          <p:nvPr/>
        </p:nvSpPr>
        <p:spPr bwMode="auto">
          <a:xfrm>
            <a:off x="5186680" y="789305"/>
            <a:ext cx="15862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en-US" sz="32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f=g+h</a:t>
            </a:r>
            <a:endParaRPr lang="en-US" sz="32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2" name="图片 1"/>
          <p:cNvPicPr>
            <a:picLocks noChangeAspect="1"/>
          </p:cNvPicPr>
          <p:nvPr/>
        </p:nvPicPr>
        <p:blipFill>
          <a:blip r:embed="rId1"/>
          <a:stretch>
            <a:fillRect/>
          </a:stretch>
        </p:blipFill>
        <p:spPr>
          <a:xfrm>
            <a:off x="1615440" y="1526540"/>
            <a:ext cx="8597900" cy="518287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出自【趣你的PPT】(微信:qunideppt)：最优质的PPT资源库"/>
          <p:cNvSpPr txBox="1">
            <a:spLocks noChangeArrowheads="1"/>
          </p:cNvSpPr>
          <p:nvPr/>
        </p:nvSpPr>
        <p:spPr bwMode="auto">
          <a:xfrm>
            <a:off x="8724266" y="226754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61698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星算法简介</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出自【趣你的PPT】(微信:qunideppt)：最优质的PPT资源库"/>
          <p:cNvSpPr/>
          <p:nvPr/>
        </p:nvSpPr>
        <p:spPr>
          <a:xfrm>
            <a:off x="609600" y="728345"/>
            <a:ext cx="10945495" cy="7061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ctr" defTabSz="914400">
              <a:defRPr/>
            </a:pPr>
            <a:endParaRPr lang="en-US" sz="900">
              <a:solidFill>
                <a:prstClr val="white"/>
              </a:solidFill>
              <a:sym typeface="Century Gothic" panose="020B0502020202020204" pitchFamily="34" charset="0"/>
            </a:endParaRPr>
          </a:p>
        </p:txBody>
      </p:sp>
      <p:sp>
        <p:nvSpPr>
          <p:cNvPr id="26" name="出自【趣你的PPT】(微信:qunideppt)：最优质的PPT资源库"/>
          <p:cNvSpPr txBox="1">
            <a:spLocks noChangeArrowheads="1"/>
          </p:cNvSpPr>
          <p:nvPr/>
        </p:nvSpPr>
        <p:spPr bwMode="auto">
          <a:xfrm>
            <a:off x="5186680" y="789305"/>
            <a:ext cx="15862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en-US" sz="32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f=g+h</a:t>
            </a:r>
            <a:endParaRPr lang="en-US" sz="32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3" name="图片 2"/>
          <p:cNvPicPr>
            <a:picLocks noChangeAspect="1"/>
          </p:cNvPicPr>
          <p:nvPr/>
        </p:nvPicPr>
        <p:blipFill>
          <a:blip r:embed="rId1"/>
          <a:stretch>
            <a:fillRect/>
          </a:stretch>
        </p:blipFill>
        <p:spPr>
          <a:xfrm>
            <a:off x="2025650" y="1891665"/>
            <a:ext cx="7908290" cy="897890"/>
          </a:xfrm>
          <a:prstGeom prst="rect">
            <a:avLst/>
          </a:prstGeom>
        </p:spPr>
      </p:pic>
      <p:pic>
        <p:nvPicPr>
          <p:cNvPr id="4" name="图片 3"/>
          <p:cNvPicPr>
            <a:picLocks noChangeAspect="1"/>
          </p:cNvPicPr>
          <p:nvPr/>
        </p:nvPicPr>
        <p:blipFill>
          <a:blip r:embed="rId2"/>
          <a:stretch>
            <a:fillRect/>
          </a:stretch>
        </p:blipFill>
        <p:spPr>
          <a:xfrm>
            <a:off x="4329430" y="3011805"/>
            <a:ext cx="3086100" cy="30861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出自【趣你的PPT】(微信:qunideppt)：最优质的PPT资源库"/>
          <p:cNvSpPr txBox="1">
            <a:spLocks noChangeArrowheads="1"/>
          </p:cNvSpPr>
          <p:nvPr/>
        </p:nvSpPr>
        <p:spPr bwMode="auto">
          <a:xfrm>
            <a:off x="8724266" y="226754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61698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星算法实现</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出自【趣你的PPT】(微信:qunideppt)：最优质的PPT资源库"/>
          <p:cNvSpPr/>
          <p:nvPr/>
        </p:nvSpPr>
        <p:spPr>
          <a:xfrm>
            <a:off x="609600" y="2348230"/>
            <a:ext cx="1619250" cy="1633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l" defTabSz="914400">
              <a:defRPr/>
            </a:pPr>
            <a:r>
              <a:rPr lang="en-US" altLang="zh-CN" sz="2400">
                <a:solidFill>
                  <a:prstClr val="white"/>
                </a:solidFill>
                <a:sym typeface="Century Gothic" panose="020B0502020202020204" pitchFamily="34" charset="0"/>
              </a:rPr>
              <a:t> </a:t>
            </a:r>
            <a:r>
              <a:rPr lang="zh-CN" altLang="en-US" sz="2400">
                <a:solidFill>
                  <a:prstClr val="white"/>
                </a:solidFill>
                <a:sym typeface="Century Gothic" panose="020B0502020202020204" pitchFamily="34" charset="0"/>
              </a:rPr>
              <a:t>数据结构</a:t>
            </a:r>
            <a:endParaRPr lang="zh-CN" altLang="en-US" sz="2400">
              <a:solidFill>
                <a:prstClr val="white"/>
              </a:solidFill>
              <a:sym typeface="Century Gothic" panose="020B0502020202020204" pitchFamily="34" charset="0"/>
            </a:endParaRPr>
          </a:p>
          <a:p>
            <a:pPr algn="l" defTabSz="914400">
              <a:defRPr/>
            </a:pPr>
            <a:r>
              <a:rPr lang="en-US" altLang="zh-CN" sz="2400">
                <a:solidFill>
                  <a:prstClr val="white"/>
                </a:solidFill>
                <a:sym typeface="Century Gothic" panose="020B0502020202020204" pitchFamily="34" charset="0"/>
              </a:rPr>
              <a:t>AStarNode</a:t>
            </a:r>
            <a:endParaRPr lang="en-US" altLang="zh-CN" sz="2400">
              <a:solidFill>
                <a:prstClr val="white"/>
              </a:solidFill>
              <a:sym typeface="Century Gothic" panose="020B0502020202020204" pitchFamily="34" charset="0"/>
            </a:endParaRPr>
          </a:p>
        </p:txBody>
      </p:sp>
      <p:sp>
        <p:nvSpPr>
          <p:cNvPr id="25" name="出自【趣你的PPT】(微信:qunideppt)：最优质的PPT资源库"/>
          <p:cNvSpPr/>
          <p:nvPr/>
        </p:nvSpPr>
        <p:spPr>
          <a:xfrm>
            <a:off x="609600" y="728345"/>
            <a:ext cx="10945495" cy="7061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ctr" defTabSz="914400">
              <a:defRPr/>
            </a:pPr>
            <a:endParaRPr lang="en-US" sz="900">
              <a:solidFill>
                <a:prstClr val="white"/>
              </a:solidFill>
              <a:sym typeface="Century Gothic" panose="020B0502020202020204" pitchFamily="34" charset="0"/>
            </a:endParaRPr>
          </a:p>
        </p:txBody>
      </p:sp>
      <p:sp>
        <p:nvSpPr>
          <p:cNvPr id="26" name="出自【趣你的PPT】(微信:qunideppt)：最优质的PPT资源库"/>
          <p:cNvSpPr txBox="1">
            <a:spLocks noChangeArrowheads="1"/>
          </p:cNvSpPr>
          <p:nvPr/>
        </p:nvSpPr>
        <p:spPr bwMode="auto">
          <a:xfrm>
            <a:off x="5186680" y="789305"/>
            <a:ext cx="15862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en-US" sz="32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f=g+h</a:t>
            </a:r>
            <a:endParaRPr lang="en-US" sz="32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 name="右箭头 1"/>
          <p:cNvSpPr/>
          <p:nvPr/>
        </p:nvSpPr>
        <p:spPr>
          <a:xfrm>
            <a:off x="2454275" y="3018155"/>
            <a:ext cx="1144270" cy="31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出自【趣你的PPT】(微信:qunideppt)：最优质的PPT资源库"/>
          <p:cNvSpPr/>
          <p:nvPr/>
        </p:nvSpPr>
        <p:spPr>
          <a:xfrm>
            <a:off x="3822700" y="2348230"/>
            <a:ext cx="1619250" cy="1633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l" defTabSz="914400">
              <a:defRPr/>
            </a:pPr>
            <a:r>
              <a:rPr lang="en-US" altLang="zh-CN" sz="2400">
                <a:solidFill>
                  <a:prstClr val="white"/>
                </a:solidFill>
                <a:sym typeface="Century Gothic" panose="020B0502020202020204" pitchFamily="34" charset="0"/>
              </a:rPr>
              <a:t>  </a:t>
            </a:r>
            <a:r>
              <a:rPr lang="zh-CN" sz="2400">
                <a:solidFill>
                  <a:prstClr val="white"/>
                </a:solidFill>
                <a:sym typeface="Century Gothic" panose="020B0502020202020204" pitchFamily="34" charset="0"/>
              </a:rPr>
              <a:t>二维数组</a:t>
            </a:r>
            <a:endParaRPr lang="zh-CN" sz="2400">
              <a:solidFill>
                <a:prstClr val="white"/>
              </a:solidFill>
              <a:sym typeface="Century Gothic" panose="020B0502020202020204" pitchFamily="34" charset="0"/>
            </a:endParaRPr>
          </a:p>
          <a:p>
            <a:pPr algn="l" defTabSz="914400">
              <a:defRPr/>
            </a:pPr>
            <a:r>
              <a:rPr lang="en-US" altLang="zh-CN" sz="2400">
                <a:solidFill>
                  <a:prstClr val="white"/>
                </a:solidFill>
                <a:sym typeface="Century Gothic" panose="020B0502020202020204" pitchFamily="34" charset="0"/>
              </a:rPr>
              <a:t>     node</a:t>
            </a:r>
            <a:endParaRPr lang="en-US" altLang="zh-CN" sz="2400">
              <a:solidFill>
                <a:prstClr val="white"/>
              </a:solidFill>
              <a:sym typeface="Century Gothic" panose="020B0502020202020204" pitchFamily="34" charset="0"/>
            </a:endParaRPr>
          </a:p>
        </p:txBody>
      </p:sp>
      <p:sp>
        <p:nvSpPr>
          <p:cNvPr id="4" name="出自【趣你的PPT】(微信:qunideppt)：最优质的PPT资源库"/>
          <p:cNvSpPr/>
          <p:nvPr/>
        </p:nvSpPr>
        <p:spPr>
          <a:xfrm>
            <a:off x="3872865" y="4845050"/>
            <a:ext cx="1619250" cy="1553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l" defTabSz="914400">
              <a:defRPr/>
            </a:pPr>
            <a:r>
              <a:rPr lang="zh-CN" altLang="en-US" sz="2400">
                <a:solidFill>
                  <a:prstClr val="white"/>
                </a:solidFill>
                <a:sym typeface="Century Gothic" panose="020B0502020202020204" pitchFamily="34" charset="0"/>
              </a:rPr>
              <a:t>游戏运行地图状态</a:t>
            </a:r>
            <a:endParaRPr lang="zh-CN" altLang="en-US" sz="2400">
              <a:solidFill>
                <a:prstClr val="white"/>
              </a:solidFill>
              <a:sym typeface="Century Gothic" panose="020B0502020202020204" pitchFamily="34" charset="0"/>
            </a:endParaRPr>
          </a:p>
        </p:txBody>
      </p:sp>
      <p:sp>
        <p:nvSpPr>
          <p:cNvPr id="6" name="上箭头 5"/>
          <p:cNvSpPr/>
          <p:nvPr/>
        </p:nvSpPr>
        <p:spPr>
          <a:xfrm>
            <a:off x="4540885" y="4106545"/>
            <a:ext cx="283845" cy="6134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839970" y="4351655"/>
            <a:ext cx="640080" cy="368300"/>
          </a:xfrm>
          <a:prstGeom prst="rect">
            <a:avLst/>
          </a:prstGeom>
          <a:noFill/>
        </p:spPr>
        <p:txBody>
          <a:bodyPr wrap="none" rtlCol="0">
            <a:spAutoFit/>
          </a:bodyPr>
          <a:p>
            <a:r>
              <a:rPr lang="zh-CN" altLang="en-US"/>
              <a:t>映射</a:t>
            </a:r>
            <a:endParaRPr lang="zh-CN" altLang="en-US"/>
          </a:p>
        </p:txBody>
      </p:sp>
      <p:sp>
        <p:nvSpPr>
          <p:cNvPr id="8" name="右箭头 7"/>
          <p:cNvSpPr/>
          <p:nvPr/>
        </p:nvSpPr>
        <p:spPr>
          <a:xfrm>
            <a:off x="5687060" y="3007995"/>
            <a:ext cx="1144270" cy="31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出自【趣你的PPT】(微信:qunideppt)：最优质的PPT资源库"/>
          <p:cNvSpPr/>
          <p:nvPr/>
        </p:nvSpPr>
        <p:spPr>
          <a:xfrm>
            <a:off x="7019290" y="2358390"/>
            <a:ext cx="1619250" cy="1633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l" defTabSz="914400">
              <a:defRPr/>
            </a:pPr>
            <a:r>
              <a:rPr lang="zh-CN" altLang="en-US" sz="2400">
                <a:solidFill>
                  <a:prstClr val="white"/>
                </a:solidFill>
                <a:sym typeface="Century Gothic" panose="020B0502020202020204" pitchFamily="34" charset="0"/>
              </a:rPr>
              <a:t>存放</a:t>
            </a:r>
            <a:r>
              <a:rPr lang="zh-CN" sz="2400">
                <a:solidFill>
                  <a:prstClr val="white"/>
                </a:solidFill>
                <a:sym typeface="Century Gothic" panose="020B0502020202020204" pitchFamily="34" charset="0"/>
              </a:rPr>
              <a:t>最优路径的数组</a:t>
            </a:r>
            <a:endParaRPr lang="zh-CN" sz="2400">
              <a:solidFill>
                <a:prstClr val="white"/>
              </a:solidFill>
              <a:sym typeface="Century Gothic" panose="020B0502020202020204" pitchFamily="34" charset="0"/>
            </a:endParaRPr>
          </a:p>
        </p:txBody>
      </p:sp>
      <p:sp>
        <p:nvSpPr>
          <p:cNvPr id="10" name="右箭头 9"/>
          <p:cNvSpPr/>
          <p:nvPr/>
        </p:nvSpPr>
        <p:spPr>
          <a:xfrm>
            <a:off x="8881110" y="2997835"/>
            <a:ext cx="1144270" cy="31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出自【趣你的PPT】(微信:qunideppt)：最优质的PPT资源库"/>
          <p:cNvSpPr/>
          <p:nvPr/>
        </p:nvSpPr>
        <p:spPr>
          <a:xfrm>
            <a:off x="10241915" y="2348230"/>
            <a:ext cx="1619250" cy="1633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l" defTabSz="914400">
              <a:defRPr/>
            </a:pPr>
            <a:r>
              <a:rPr lang="zh-CN" altLang="en-US" sz="2400">
                <a:solidFill>
                  <a:prstClr val="white"/>
                </a:solidFill>
                <a:sym typeface="Century Gothic" panose="020B0502020202020204" pitchFamily="34" charset="0"/>
              </a:rPr>
              <a:t>敌人按数组中的位置信息行进</a:t>
            </a:r>
            <a:endParaRPr lang="zh-CN" sz="2400">
              <a:solidFill>
                <a:prstClr val="white"/>
              </a:solidFill>
              <a:sym typeface="Century Gothic" panose="020B0502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出自【趣你的PPT】(微信:qunideppt)：最优质的PPT资源库"/>
          <p:cNvSpPr/>
          <p:nvPr/>
        </p:nvSpPr>
        <p:spPr>
          <a:xfrm>
            <a:off x="4306570" y="497840"/>
            <a:ext cx="3775075" cy="1015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2" name="出自【趣你的PPT】(微信:qunideppt)：最优质的PPT资源库"/>
          <p:cNvSpPr txBox="1">
            <a:spLocks noChangeArrowheads="1"/>
          </p:cNvSpPr>
          <p:nvPr/>
        </p:nvSpPr>
        <p:spPr bwMode="auto">
          <a:xfrm>
            <a:off x="1228092" y="3835991"/>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出自【趣你的PPT】(微信:qunideppt)：最优质的PPT资源库"/>
          <p:cNvSpPr txBox="1">
            <a:spLocks noChangeArrowheads="1"/>
          </p:cNvSpPr>
          <p:nvPr/>
        </p:nvSpPr>
        <p:spPr bwMode="auto">
          <a:xfrm>
            <a:off x="5160645" y="836930"/>
            <a:ext cx="206629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孟获方模型（敌人）</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出自【趣你的PPT】(微信:qunideppt)：最优质的PPT资源库"/>
          <p:cNvSpPr txBox="1">
            <a:spLocks noChangeArrowheads="1"/>
          </p:cNvSpPr>
          <p:nvPr/>
        </p:nvSpPr>
        <p:spPr bwMode="auto">
          <a:xfrm>
            <a:off x="9063991" y="4333196"/>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7" name="出自【趣你的PPT】(微信:qunideppt)：最优质的PPT资源库"/>
          <p:cNvSpPr txBox="1">
            <a:spLocks noChangeArrowheads="1"/>
          </p:cNvSpPr>
          <p:nvPr/>
        </p:nvSpPr>
        <p:spPr bwMode="auto">
          <a:xfrm>
            <a:off x="8724266" y="226754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61698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模型展示</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descr="Enemy1.1"/>
          <p:cNvPicPr>
            <a:picLocks noChangeAspect="1"/>
          </p:cNvPicPr>
          <p:nvPr>
            <p:custDataLst>
              <p:tags r:id="rId1"/>
            </p:custDataLst>
          </p:nvPr>
        </p:nvPicPr>
        <p:blipFill>
          <a:blip r:embed="rId2"/>
          <a:srcRect/>
          <a:stretch>
            <a:fillRect/>
          </a:stretch>
        </p:blipFill>
        <p:spPr>
          <a:xfrm>
            <a:off x="1361414" y="2267281"/>
            <a:ext cx="2742595" cy="1542449"/>
          </a:xfrm>
          <a:prstGeom prst="rect">
            <a:avLst/>
          </a:prstGeom>
        </p:spPr>
      </p:pic>
      <p:pic>
        <p:nvPicPr>
          <p:cNvPr id="35" name="图片 34" descr="C:\Users\tianz\Desktop\pictures\Enemy2.pngEnemy2"/>
          <p:cNvPicPr>
            <a:picLocks noChangeAspect="1"/>
          </p:cNvPicPr>
          <p:nvPr>
            <p:custDataLst>
              <p:tags r:id="rId3"/>
            </p:custDataLst>
          </p:nvPr>
        </p:nvPicPr>
        <p:blipFill>
          <a:blip r:embed="rId4"/>
          <a:srcRect/>
          <a:stretch>
            <a:fillRect/>
          </a:stretch>
        </p:blipFill>
        <p:spPr>
          <a:xfrm>
            <a:off x="4177784" y="4278791"/>
            <a:ext cx="1854580" cy="1843244"/>
          </a:xfrm>
          <a:prstGeom prst="rect">
            <a:avLst/>
          </a:prstGeom>
        </p:spPr>
      </p:pic>
      <p:pic>
        <p:nvPicPr>
          <p:cNvPr id="34" name="图片 33" descr="C:\Users\tianz\Desktop\pictures\Enemy2.2.pngEnemy2.2"/>
          <p:cNvPicPr>
            <a:picLocks noChangeAspect="1"/>
          </p:cNvPicPr>
          <p:nvPr>
            <p:custDataLst>
              <p:tags r:id="rId5"/>
            </p:custDataLst>
          </p:nvPr>
        </p:nvPicPr>
        <p:blipFill>
          <a:blip r:embed="rId6"/>
          <a:srcRect/>
          <a:stretch>
            <a:fillRect/>
          </a:stretch>
        </p:blipFill>
        <p:spPr>
          <a:xfrm>
            <a:off x="4177784" y="2267281"/>
            <a:ext cx="1854580" cy="1937735"/>
          </a:xfrm>
          <a:prstGeom prst="rect">
            <a:avLst/>
          </a:prstGeom>
        </p:spPr>
      </p:pic>
      <p:pic>
        <p:nvPicPr>
          <p:cNvPr id="33" name="图片 32" descr="C:\Users\tianz\Desktop\pictures\Enemy1.pngEnemy1"/>
          <p:cNvPicPr>
            <a:picLocks noChangeAspect="1"/>
          </p:cNvPicPr>
          <p:nvPr>
            <p:custDataLst>
              <p:tags r:id="rId7"/>
            </p:custDataLst>
          </p:nvPr>
        </p:nvPicPr>
        <p:blipFill>
          <a:blip r:embed="rId8"/>
          <a:srcRect/>
          <a:stretch>
            <a:fillRect/>
          </a:stretch>
        </p:blipFill>
        <p:spPr>
          <a:xfrm>
            <a:off x="1361414" y="3883505"/>
            <a:ext cx="2742595" cy="2238530"/>
          </a:xfrm>
          <a:prstGeom prst="rect">
            <a:avLst/>
          </a:prstGeom>
        </p:spPr>
      </p:pic>
      <p:pic>
        <p:nvPicPr>
          <p:cNvPr id="38" name="图片 37" descr="Enemy3.1"/>
          <p:cNvPicPr>
            <a:picLocks noChangeAspect="1"/>
          </p:cNvPicPr>
          <p:nvPr/>
        </p:nvPicPr>
        <p:blipFill>
          <a:blip r:embed="rId9"/>
          <a:stretch>
            <a:fillRect/>
          </a:stretch>
        </p:blipFill>
        <p:spPr>
          <a:xfrm>
            <a:off x="7026910" y="2191385"/>
            <a:ext cx="1722120" cy="1858010"/>
          </a:xfrm>
          <a:prstGeom prst="rect">
            <a:avLst/>
          </a:prstGeom>
        </p:spPr>
      </p:pic>
      <p:sp>
        <p:nvSpPr>
          <p:cNvPr id="42" name="出自【趣你的PPT】(微信:qunideppt)：最优质的PPT资源库"/>
          <p:cNvSpPr txBox="1">
            <a:spLocks noChangeArrowheads="1"/>
          </p:cNvSpPr>
          <p:nvPr/>
        </p:nvSpPr>
        <p:spPr bwMode="auto">
          <a:xfrm>
            <a:off x="1228092" y="3835991"/>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43" name="图片 42" descr="Enemy1.1"/>
          <p:cNvPicPr>
            <a:picLocks noChangeAspect="1"/>
          </p:cNvPicPr>
          <p:nvPr>
            <p:custDataLst>
              <p:tags r:id="rId10"/>
            </p:custDataLst>
          </p:nvPr>
        </p:nvPicPr>
        <p:blipFill>
          <a:blip r:embed="rId2"/>
          <a:srcRect/>
          <a:stretch>
            <a:fillRect/>
          </a:stretch>
        </p:blipFill>
        <p:spPr>
          <a:xfrm>
            <a:off x="1361414" y="2267281"/>
            <a:ext cx="2742595" cy="1542449"/>
          </a:xfrm>
          <a:prstGeom prst="rect">
            <a:avLst/>
          </a:prstGeom>
        </p:spPr>
      </p:pic>
      <p:pic>
        <p:nvPicPr>
          <p:cNvPr id="44" name="图片 43" descr="C:\Users\tianz\Desktop\pictures\Enemy2.pngEnemy2"/>
          <p:cNvPicPr>
            <a:picLocks noChangeAspect="1"/>
          </p:cNvPicPr>
          <p:nvPr>
            <p:custDataLst>
              <p:tags r:id="rId11"/>
            </p:custDataLst>
          </p:nvPr>
        </p:nvPicPr>
        <p:blipFill>
          <a:blip r:embed="rId4"/>
          <a:srcRect/>
          <a:stretch>
            <a:fillRect/>
          </a:stretch>
        </p:blipFill>
        <p:spPr>
          <a:xfrm>
            <a:off x="4177784" y="4278791"/>
            <a:ext cx="1854580" cy="1843244"/>
          </a:xfrm>
          <a:prstGeom prst="rect">
            <a:avLst/>
          </a:prstGeom>
        </p:spPr>
      </p:pic>
      <p:pic>
        <p:nvPicPr>
          <p:cNvPr id="45" name="图片 44" descr="C:\Users\tianz\Desktop\pictures\Enemy2.2.pngEnemy2.2"/>
          <p:cNvPicPr>
            <a:picLocks noChangeAspect="1"/>
          </p:cNvPicPr>
          <p:nvPr>
            <p:custDataLst>
              <p:tags r:id="rId12"/>
            </p:custDataLst>
          </p:nvPr>
        </p:nvPicPr>
        <p:blipFill>
          <a:blip r:embed="rId6"/>
          <a:srcRect/>
          <a:stretch>
            <a:fillRect/>
          </a:stretch>
        </p:blipFill>
        <p:spPr>
          <a:xfrm>
            <a:off x="4177784" y="2267281"/>
            <a:ext cx="1854580" cy="1937735"/>
          </a:xfrm>
          <a:prstGeom prst="rect">
            <a:avLst/>
          </a:prstGeom>
        </p:spPr>
      </p:pic>
      <p:pic>
        <p:nvPicPr>
          <p:cNvPr id="46" name="图片 45" descr="C:\Users\tianz\Desktop\pictures\Enemy1.pngEnemy1"/>
          <p:cNvPicPr>
            <a:picLocks noChangeAspect="1"/>
          </p:cNvPicPr>
          <p:nvPr>
            <p:custDataLst>
              <p:tags r:id="rId13"/>
            </p:custDataLst>
          </p:nvPr>
        </p:nvPicPr>
        <p:blipFill>
          <a:blip r:embed="rId8"/>
          <a:srcRect/>
          <a:stretch>
            <a:fillRect/>
          </a:stretch>
        </p:blipFill>
        <p:spPr>
          <a:xfrm>
            <a:off x="1361414" y="3883505"/>
            <a:ext cx="2742595" cy="2238530"/>
          </a:xfrm>
          <a:prstGeom prst="rect">
            <a:avLst/>
          </a:prstGeom>
        </p:spPr>
      </p:pic>
      <p:pic>
        <p:nvPicPr>
          <p:cNvPr id="48" name="图片 47" descr="Enemy3"/>
          <p:cNvPicPr>
            <a:picLocks noChangeAspect="1"/>
          </p:cNvPicPr>
          <p:nvPr/>
        </p:nvPicPr>
        <p:blipFill>
          <a:blip r:embed="rId14"/>
          <a:stretch>
            <a:fillRect/>
          </a:stretch>
        </p:blipFill>
        <p:spPr>
          <a:xfrm>
            <a:off x="8835390" y="2190115"/>
            <a:ext cx="1629410" cy="1849120"/>
          </a:xfrm>
          <a:prstGeom prst="rect">
            <a:avLst/>
          </a:prstGeom>
        </p:spPr>
      </p:pic>
      <p:pic>
        <p:nvPicPr>
          <p:cNvPr id="50" name="图片 49" descr="孟获"/>
          <p:cNvPicPr>
            <a:picLocks noChangeAspect="1"/>
          </p:cNvPicPr>
          <p:nvPr/>
        </p:nvPicPr>
        <p:blipFill>
          <a:blip r:embed="rId15"/>
          <a:stretch>
            <a:fillRect/>
          </a:stretch>
        </p:blipFill>
        <p:spPr>
          <a:xfrm>
            <a:off x="8835390" y="4103370"/>
            <a:ext cx="1629410" cy="2153920"/>
          </a:xfrm>
          <a:prstGeom prst="rect">
            <a:avLst/>
          </a:prstGeom>
        </p:spPr>
      </p:pic>
      <p:pic>
        <p:nvPicPr>
          <p:cNvPr id="51" name="图片 50" descr="孟获1"/>
          <p:cNvPicPr>
            <a:picLocks noChangeAspect="1"/>
          </p:cNvPicPr>
          <p:nvPr/>
        </p:nvPicPr>
        <p:blipFill>
          <a:blip r:embed="rId16"/>
          <a:stretch>
            <a:fillRect/>
          </a:stretch>
        </p:blipFill>
        <p:spPr>
          <a:xfrm>
            <a:off x="7026910" y="4103370"/>
            <a:ext cx="1722120" cy="215455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出自【趣你的PPT】(微信:qunideppt)：最优质的PPT资源库"/>
          <p:cNvSpPr/>
          <p:nvPr/>
        </p:nvSpPr>
        <p:spPr>
          <a:xfrm>
            <a:off x="4306570" y="497840"/>
            <a:ext cx="3775075" cy="1015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2" name="出自【趣你的PPT】(微信:qunideppt)：最优质的PPT资源库"/>
          <p:cNvSpPr txBox="1">
            <a:spLocks noChangeArrowheads="1"/>
          </p:cNvSpPr>
          <p:nvPr/>
        </p:nvSpPr>
        <p:spPr bwMode="auto">
          <a:xfrm>
            <a:off x="1228092" y="3835991"/>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出自【趣你的PPT】(微信:qunideppt)：最优质的PPT资源库"/>
          <p:cNvSpPr txBox="1">
            <a:spLocks noChangeArrowheads="1"/>
          </p:cNvSpPr>
          <p:nvPr/>
        </p:nvSpPr>
        <p:spPr bwMode="auto">
          <a:xfrm>
            <a:off x="5438140" y="836930"/>
            <a:ext cx="16300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诸葛亮的炮台</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1</a:t>
            </a:r>
            <a:endPar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出自【趣你的PPT】(微信:qunideppt)：最优质的PPT资源库"/>
          <p:cNvSpPr txBox="1">
            <a:spLocks noChangeArrowheads="1"/>
          </p:cNvSpPr>
          <p:nvPr/>
        </p:nvSpPr>
        <p:spPr bwMode="auto">
          <a:xfrm>
            <a:off x="9063991" y="4333196"/>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7" name="出自【趣你的PPT】(微信:qunideppt)：最优质的PPT资源库"/>
          <p:cNvSpPr txBox="1">
            <a:spLocks noChangeArrowheads="1"/>
          </p:cNvSpPr>
          <p:nvPr/>
        </p:nvSpPr>
        <p:spPr bwMode="auto">
          <a:xfrm>
            <a:off x="8724266" y="226754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61698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炮台展示</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出自【趣你的PPT】(微信:qunideppt)：最优质的PPT资源库"/>
          <p:cNvSpPr txBox="1">
            <a:spLocks noChangeArrowheads="1"/>
          </p:cNvSpPr>
          <p:nvPr/>
        </p:nvSpPr>
        <p:spPr bwMode="auto">
          <a:xfrm>
            <a:off x="1228092" y="3835991"/>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4" name="图片 3" descr="Turret1"/>
          <p:cNvPicPr>
            <a:picLocks noChangeAspect="1"/>
          </p:cNvPicPr>
          <p:nvPr/>
        </p:nvPicPr>
        <p:blipFill>
          <a:blip r:embed="rId1"/>
          <a:stretch>
            <a:fillRect/>
          </a:stretch>
        </p:blipFill>
        <p:spPr>
          <a:xfrm>
            <a:off x="1228090" y="2267585"/>
            <a:ext cx="2624455" cy="3019425"/>
          </a:xfrm>
          <a:prstGeom prst="rect">
            <a:avLst/>
          </a:prstGeom>
        </p:spPr>
      </p:pic>
      <p:pic>
        <p:nvPicPr>
          <p:cNvPr id="5" name="图片 4" descr="Turret1+"/>
          <p:cNvPicPr>
            <a:picLocks noChangeAspect="1"/>
          </p:cNvPicPr>
          <p:nvPr/>
        </p:nvPicPr>
        <p:blipFill>
          <a:blip r:embed="rId2"/>
          <a:stretch>
            <a:fillRect/>
          </a:stretch>
        </p:blipFill>
        <p:spPr>
          <a:xfrm flipH="1">
            <a:off x="8597265" y="2275205"/>
            <a:ext cx="2623820" cy="3018790"/>
          </a:xfrm>
          <a:prstGeom prst="rect">
            <a:avLst/>
          </a:prstGeom>
        </p:spPr>
      </p:pic>
      <p:pic>
        <p:nvPicPr>
          <p:cNvPr id="6" name="图片 5" descr="Bullet3"/>
          <p:cNvPicPr>
            <a:picLocks noChangeAspect="1"/>
          </p:cNvPicPr>
          <p:nvPr/>
        </p:nvPicPr>
        <p:blipFill>
          <a:blip r:embed="rId3"/>
          <a:stretch>
            <a:fillRect/>
          </a:stretch>
        </p:blipFill>
        <p:spPr>
          <a:xfrm>
            <a:off x="4217670" y="2891155"/>
            <a:ext cx="3952875" cy="1771650"/>
          </a:xfrm>
          <a:prstGeom prst="rect">
            <a:avLst/>
          </a:prstGeom>
        </p:spPr>
      </p:pic>
      <p:sp>
        <p:nvSpPr>
          <p:cNvPr id="8" name="出自【趣你的PPT】(微信:qunideppt)：最优质的PPT资源库"/>
          <p:cNvSpPr/>
          <p:nvPr/>
        </p:nvSpPr>
        <p:spPr>
          <a:xfrm>
            <a:off x="5265420" y="5701030"/>
            <a:ext cx="1661795" cy="577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9" name="出自【趣你的PPT】(微信:qunideppt)：最优质的PPT资源库"/>
          <p:cNvSpPr txBox="1">
            <a:spLocks noChangeArrowheads="1"/>
          </p:cNvSpPr>
          <p:nvPr/>
        </p:nvSpPr>
        <p:spPr bwMode="auto">
          <a:xfrm>
            <a:off x="5581015" y="5821045"/>
            <a:ext cx="103060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子弹模型</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0" name="出自【趣你的PPT】(微信:qunideppt)：最优质的PPT资源库"/>
          <p:cNvSpPr/>
          <p:nvPr/>
        </p:nvSpPr>
        <p:spPr>
          <a:xfrm>
            <a:off x="1709420" y="5701030"/>
            <a:ext cx="1279525" cy="577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1" name="出自【趣你的PPT】(微信:qunideppt)：最优质的PPT资源库"/>
          <p:cNvSpPr txBox="1">
            <a:spLocks noChangeArrowheads="1"/>
          </p:cNvSpPr>
          <p:nvPr/>
        </p:nvSpPr>
        <p:spPr bwMode="auto">
          <a:xfrm>
            <a:off x="1957705" y="5821045"/>
            <a:ext cx="103060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升级前</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3" name="出自【趣你的PPT】(微信:qunideppt)：最优质的PPT资源库"/>
          <p:cNvSpPr/>
          <p:nvPr/>
        </p:nvSpPr>
        <p:spPr>
          <a:xfrm>
            <a:off x="9306560" y="5581015"/>
            <a:ext cx="1188085" cy="577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5" name="出自【趣你的PPT】(微信:qunideppt)：最优质的PPT资源库"/>
          <p:cNvSpPr txBox="1">
            <a:spLocks noChangeArrowheads="1"/>
          </p:cNvSpPr>
          <p:nvPr/>
        </p:nvSpPr>
        <p:spPr bwMode="auto">
          <a:xfrm>
            <a:off x="9537065" y="5701030"/>
            <a:ext cx="8572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升级后</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出自【趣你的PPT】(微信:qunideppt)：最优质的PPT资源库"/>
          <p:cNvSpPr/>
          <p:nvPr/>
        </p:nvSpPr>
        <p:spPr>
          <a:xfrm>
            <a:off x="4306570" y="497840"/>
            <a:ext cx="3775075" cy="1015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2" name="出自【趣你的PPT】(微信:qunideppt)：最优质的PPT资源库"/>
          <p:cNvSpPr txBox="1">
            <a:spLocks noChangeArrowheads="1"/>
          </p:cNvSpPr>
          <p:nvPr/>
        </p:nvSpPr>
        <p:spPr bwMode="auto">
          <a:xfrm>
            <a:off x="1228092" y="4112216"/>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出自【趣你的PPT】(微信:qunideppt)：最优质的PPT资源库"/>
          <p:cNvSpPr txBox="1">
            <a:spLocks noChangeArrowheads="1"/>
          </p:cNvSpPr>
          <p:nvPr/>
        </p:nvSpPr>
        <p:spPr bwMode="auto">
          <a:xfrm>
            <a:off x="5438140" y="836930"/>
            <a:ext cx="16300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诸葛亮的炮台</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2</a:t>
            </a:r>
            <a:endPar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出自【趣你的PPT】(微信:qunideppt)：最优质的PPT资源库"/>
          <p:cNvSpPr txBox="1">
            <a:spLocks noChangeArrowheads="1"/>
          </p:cNvSpPr>
          <p:nvPr/>
        </p:nvSpPr>
        <p:spPr bwMode="auto">
          <a:xfrm>
            <a:off x="9063991" y="4333196"/>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7" name="出自【趣你的PPT】(微信:qunideppt)：最优质的PPT资源库"/>
          <p:cNvSpPr txBox="1">
            <a:spLocks noChangeArrowheads="1"/>
          </p:cNvSpPr>
          <p:nvPr/>
        </p:nvSpPr>
        <p:spPr bwMode="auto">
          <a:xfrm>
            <a:off x="8724266" y="2543766"/>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893207"/>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炮台展示</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出自【趣你的PPT】(微信:qunideppt)：最优质的PPT资源库"/>
          <p:cNvSpPr txBox="1">
            <a:spLocks noChangeArrowheads="1"/>
          </p:cNvSpPr>
          <p:nvPr/>
        </p:nvSpPr>
        <p:spPr bwMode="auto">
          <a:xfrm>
            <a:off x="1228092" y="4112216"/>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8" name="出自【趣你的PPT】(微信:qunideppt)：最优质的PPT资源库"/>
          <p:cNvSpPr/>
          <p:nvPr/>
        </p:nvSpPr>
        <p:spPr>
          <a:xfrm>
            <a:off x="5265420" y="5390515"/>
            <a:ext cx="1661795" cy="577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9" name="出自【趣你的PPT】(微信:qunideppt)：最优质的PPT资源库"/>
          <p:cNvSpPr txBox="1">
            <a:spLocks noChangeArrowheads="1"/>
          </p:cNvSpPr>
          <p:nvPr/>
        </p:nvSpPr>
        <p:spPr bwMode="auto">
          <a:xfrm>
            <a:off x="5581015" y="5510530"/>
            <a:ext cx="103060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子弹模型</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0" name="出自【趣你的PPT】(微信:qunideppt)：最优质的PPT资源库"/>
          <p:cNvSpPr/>
          <p:nvPr/>
        </p:nvSpPr>
        <p:spPr>
          <a:xfrm>
            <a:off x="1786255" y="5390515"/>
            <a:ext cx="1279525" cy="577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1" name="出自【趣你的PPT】(微信:qunideppt)：最优质的PPT资源库"/>
          <p:cNvSpPr txBox="1">
            <a:spLocks noChangeArrowheads="1"/>
          </p:cNvSpPr>
          <p:nvPr/>
        </p:nvSpPr>
        <p:spPr bwMode="auto">
          <a:xfrm>
            <a:off x="1910080" y="5510530"/>
            <a:ext cx="103060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升级前</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3" name="出自【趣你的PPT】(微信:qunideppt)：最优质的PPT资源库"/>
          <p:cNvSpPr/>
          <p:nvPr/>
        </p:nvSpPr>
        <p:spPr>
          <a:xfrm>
            <a:off x="9079865" y="5390515"/>
            <a:ext cx="1188085" cy="577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5" name="出自【趣你的PPT】(微信:qunideppt)：最优质的PPT资源库"/>
          <p:cNvSpPr txBox="1">
            <a:spLocks noChangeArrowheads="1"/>
          </p:cNvSpPr>
          <p:nvPr/>
        </p:nvSpPr>
        <p:spPr bwMode="auto">
          <a:xfrm>
            <a:off x="9245600" y="5510530"/>
            <a:ext cx="8572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升级后</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3" name="图片 2" descr="Turret2"/>
          <p:cNvPicPr>
            <a:picLocks noChangeAspect="1"/>
          </p:cNvPicPr>
          <p:nvPr/>
        </p:nvPicPr>
        <p:blipFill>
          <a:blip r:embed="rId1"/>
          <a:stretch>
            <a:fillRect/>
          </a:stretch>
        </p:blipFill>
        <p:spPr>
          <a:xfrm>
            <a:off x="609600" y="2207260"/>
            <a:ext cx="3577590" cy="2333625"/>
          </a:xfrm>
          <a:prstGeom prst="rect">
            <a:avLst/>
          </a:prstGeom>
        </p:spPr>
      </p:pic>
      <p:pic>
        <p:nvPicPr>
          <p:cNvPr id="7" name="图片 6" descr="Bullet1"/>
          <p:cNvPicPr>
            <a:picLocks noChangeAspect="1"/>
          </p:cNvPicPr>
          <p:nvPr/>
        </p:nvPicPr>
        <p:blipFill>
          <a:blip r:embed="rId2"/>
          <a:srcRect l="771" r="9634"/>
          <a:stretch>
            <a:fillRect/>
          </a:stretch>
        </p:blipFill>
        <p:spPr>
          <a:xfrm>
            <a:off x="5365115" y="2635885"/>
            <a:ext cx="1476375" cy="1476375"/>
          </a:xfrm>
          <a:prstGeom prst="rect">
            <a:avLst/>
          </a:prstGeom>
        </p:spPr>
      </p:pic>
      <p:pic>
        <p:nvPicPr>
          <p:cNvPr id="19" name="图片 18" descr="Turret2+"/>
          <p:cNvPicPr>
            <a:picLocks noChangeAspect="1"/>
          </p:cNvPicPr>
          <p:nvPr/>
        </p:nvPicPr>
        <p:blipFill>
          <a:blip r:embed="rId3"/>
          <a:stretch>
            <a:fillRect/>
          </a:stretch>
        </p:blipFill>
        <p:spPr>
          <a:xfrm flipH="1">
            <a:off x="7968615" y="2207260"/>
            <a:ext cx="3576955" cy="233299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出自【趣你的PPT】(微信:qunideppt)：最优质的PPT资源库"/>
          <p:cNvSpPr/>
          <p:nvPr/>
        </p:nvSpPr>
        <p:spPr>
          <a:xfrm>
            <a:off x="4306570" y="497840"/>
            <a:ext cx="3775075" cy="1015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2" name="出自【趣你的PPT】(微信:qunideppt)：最优质的PPT资源库"/>
          <p:cNvSpPr txBox="1">
            <a:spLocks noChangeArrowheads="1"/>
          </p:cNvSpPr>
          <p:nvPr/>
        </p:nvSpPr>
        <p:spPr bwMode="auto">
          <a:xfrm>
            <a:off x="1228092" y="4007441"/>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出自【趣你的PPT】(微信:qunideppt)：最优质的PPT资源库"/>
          <p:cNvSpPr txBox="1">
            <a:spLocks noChangeArrowheads="1"/>
          </p:cNvSpPr>
          <p:nvPr/>
        </p:nvSpPr>
        <p:spPr bwMode="auto">
          <a:xfrm>
            <a:off x="5438140" y="836930"/>
            <a:ext cx="16300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诸葛亮的炮台</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3</a:t>
            </a:r>
            <a:endPar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出自【趣你的PPT】(微信:qunideppt)：最优质的PPT资源库"/>
          <p:cNvSpPr txBox="1">
            <a:spLocks noChangeArrowheads="1"/>
          </p:cNvSpPr>
          <p:nvPr/>
        </p:nvSpPr>
        <p:spPr bwMode="auto">
          <a:xfrm>
            <a:off x="9063991" y="4504646"/>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7" name="出自【趣你的PPT】(微信:qunideppt)：最优质的PPT资源库"/>
          <p:cNvSpPr txBox="1">
            <a:spLocks noChangeArrowheads="1"/>
          </p:cNvSpPr>
          <p:nvPr/>
        </p:nvSpPr>
        <p:spPr bwMode="auto">
          <a:xfrm>
            <a:off x="8724266" y="243899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78843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炮台展示</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出自【趣你的PPT】(微信:qunideppt)：最优质的PPT资源库"/>
          <p:cNvSpPr txBox="1">
            <a:spLocks noChangeArrowheads="1"/>
          </p:cNvSpPr>
          <p:nvPr/>
        </p:nvSpPr>
        <p:spPr bwMode="auto">
          <a:xfrm>
            <a:off x="1228092" y="4007441"/>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8" name="出自【趣你的PPT】(微信:qunideppt)：最优质的PPT资源库"/>
          <p:cNvSpPr/>
          <p:nvPr/>
        </p:nvSpPr>
        <p:spPr>
          <a:xfrm>
            <a:off x="5264785" y="5295265"/>
            <a:ext cx="1661795" cy="577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9" name="出自【趣你的PPT】(微信:qunideppt)：最优质的PPT资源库"/>
          <p:cNvSpPr txBox="1">
            <a:spLocks noChangeArrowheads="1"/>
          </p:cNvSpPr>
          <p:nvPr/>
        </p:nvSpPr>
        <p:spPr bwMode="auto">
          <a:xfrm>
            <a:off x="5580380" y="5415280"/>
            <a:ext cx="103060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子弹模型</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0" name="出自【趣你的PPT】(微信:qunideppt)：最优质的PPT资源库"/>
          <p:cNvSpPr/>
          <p:nvPr/>
        </p:nvSpPr>
        <p:spPr>
          <a:xfrm>
            <a:off x="1747520" y="5295265"/>
            <a:ext cx="1279525" cy="577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1" name="出自【趣你的PPT】(微信:qunideppt)：最优质的PPT资源库"/>
          <p:cNvSpPr txBox="1">
            <a:spLocks noChangeArrowheads="1"/>
          </p:cNvSpPr>
          <p:nvPr/>
        </p:nvSpPr>
        <p:spPr bwMode="auto">
          <a:xfrm>
            <a:off x="1995805" y="5415280"/>
            <a:ext cx="103060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升级前</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3" name="出自【趣你的PPT】(微信:qunideppt)：最优质的PPT资源库"/>
          <p:cNvSpPr/>
          <p:nvPr/>
        </p:nvSpPr>
        <p:spPr>
          <a:xfrm>
            <a:off x="9245600" y="5295265"/>
            <a:ext cx="1188085" cy="577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5" name="出自【趣你的PPT】(微信:qunideppt)：最优质的PPT资源库"/>
          <p:cNvSpPr txBox="1">
            <a:spLocks noChangeArrowheads="1"/>
          </p:cNvSpPr>
          <p:nvPr/>
        </p:nvSpPr>
        <p:spPr bwMode="auto">
          <a:xfrm>
            <a:off x="9476105" y="5415280"/>
            <a:ext cx="8572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升级后</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3" name="图片 2" descr="Turrret3"/>
          <p:cNvPicPr>
            <a:picLocks noChangeAspect="1"/>
          </p:cNvPicPr>
          <p:nvPr/>
        </p:nvPicPr>
        <p:blipFill>
          <a:blip r:embed="rId1"/>
          <a:srcRect l="12385" t="3015" r="14977" b="3402"/>
          <a:stretch>
            <a:fillRect/>
          </a:stretch>
        </p:blipFill>
        <p:spPr>
          <a:xfrm>
            <a:off x="419735" y="2356485"/>
            <a:ext cx="4010660" cy="1967230"/>
          </a:xfrm>
          <a:prstGeom prst="rect">
            <a:avLst/>
          </a:prstGeom>
        </p:spPr>
      </p:pic>
      <p:pic>
        <p:nvPicPr>
          <p:cNvPr id="7" name="图片 6" descr="Turret3+"/>
          <p:cNvPicPr>
            <a:picLocks noChangeAspect="1"/>
          </p:cNvPicPr>
          <p:nvPr/>
        </p:nvPicPr>
        <p:blipFill>
          <a:blip r:embed="rId2"/>
          <a:srcRect l="9000" r="8610"/>
          <a:stretch>
            <a:fillRect/>
          </a:stretch>
        </p:blipFill>
        <p:spPr>
          <a:xfrm flipH="1">
            <a:off x="7807960" y="2355850"/>
            <a:ext cx="4183380" cy="1967865"/>
          </a:xfrm>
          <a:prstGeom prst="rect">
            <a:avLst/>
          </a:prstGeom>
        </p:spPr>
      </p:pic>
      <p:pic>
        <p:nvPicPr>
          <p:cNvPr id="19" name="图片 18" descr="Bullet2"/>
          <p:cNvPicPr>
            <a:picLocks noChangeAspect="1"/>
          </p:cNvPicPr>
          <p:nvPr/>
        </p:nvPicPr>
        <p:blipFill>
          <a:blip r:embed="rId3"/>
          <a:stretch>
            <a:fillRect/>
          </a:stretch>
        </p:blipFill>
        <p:spPr>
          <a:xfrm>
            <a:off x="4674235" y="2870835"/>
            <a:ext cx="2843530" cy="120523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a:spLocks noChangeArrowheads="1"/>
          </p:cNvSpPr>
          <p:nvPr/>
        </p:nvSpPr>
        <p:spPr bwMode="auto">
          <a:xfrm>
            <a:off x="3124200" y="3584575"/>
            <a:ext cx="5962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b="1" dirty="0">
                <a:solidFill>
                  <a:srgbClr val="000000"/>
                </a:solidFill>
                <a:latin typeface="微软雅黑" panose="020B0503020204020204" pitchFamily="34" charset="-122"/>
                <a:ea typeface="微软雅黑" panose="020B0503020204020204" pitchFamily="34" charset="-122"/>
              </a:rPr>
              <a:t>演示</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3014663" y="2584450"/>
            <a:ext cx="6180137" cy="16494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 name="矩形 4"/>
          <p:cNvSpPr/>
          <p:nvPr/>
        </p:nvSpPr>
        <p:spPr bwMode="auto">
          <a:xfrm>
            <a:off x="3014663" y="2578100"/>
            <a:ext cx="6180137" cy="846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文本框 27"/>
          <p:cNvSpPr txBox="1">
            <a:spLocks noChangeArrowheads="1"/>
          </p:cNvSpPr>
          <p:nvPr/>
        </p:nvSpPr>
        <p:spPr bwMode="auto">
          <a:xfrm>
            <a:off x="3629025" y="2540000"/>
            <a:ext cx="49514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5400" b="1" dirty="0" smtClean="0">
                <a:solidFill>
                  <a:prstClr val="white"/>
                </a:solidFill>
                <a:latin typeface="微软雅黑" panose="020B0503020204020204" pitchFamily="34" charset="-122"/>
                <a:ea typeface="微软雅黑" panose="020B0503020204020204" pitchFamily="34" charset="-122"/>
              </a:rPr>
              <a:t>04</a:t>
            </a:r>
            <a:endParaRPr lang="zh-CN" altLang="en-US" sz="5400" b="1"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rot="10800000">
            <a:off x="-1809" y="6754586"/>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0800000">
            <a:off x="-1809" y="6270501"/>
            <a:ext cx="8625102" cy="116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0800000">
            <a:off x="3024679" y="57954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04623" y="5795483"/>
            <a:ext cx="7989186"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20155" y="946400"/>
            <a:ext cx="5468245"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09" y="0"/>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09" y="475317"/>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3024679" y="4713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566898" y="944064"/>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1"/>
          <p:cNvSpPr txBox="1">
            <a:spLocks noChangeArrowheads="1"/>
          </p:cNvSpPr>
          <p:nvPr/>
        </p:nvSpPr>
        <p:spPr bwMode="auto">
          <a:xfrm>
            <a:off x="5609908" y="1931988"/>
            <a:ext cx="3636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000000"/>
                </a:solidFill>
                <a:latin typeface="微软雅黑" panose="020B0503020204020204" pitchFamily="34" charset="-122"/>
                <a:ea typeface="微软雅黑" panose="020B0503020204020204" pitchFamily="34" charset="-122"/>
              </a:rPr>
              <a:t>选题背景</a:t>
            </a:r>
            <a:endParaRPr lang="zh-CN" altLang="en-US" sz="2400" b="1">
              <a:solidFill>
                <a:srgbClr val="000000"/>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5072063" y="2392363"/>
            <a:ext cx="3808412" cy="0"/>
          </a:xfrm>
          <a:prstGeom prst="line">
            <a:avLst/>
          </a:prstGeom>
          <a:ln w="12700" cap="rnd">
            <a:solidFill>
              <a:schemeClr val="accent1"/>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072063" y="1927225"/>
            <a:ext cx="466725" cy="465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prstClr val="white"/>
              </a:solidFill>
            </a:endParaRPr>
          </a:p>
        </p:txBody>
      </p:sp>
      <p:sp>
        <p:nvSpPr>
          <p:cNvPr id="16" name="文本框 31"/>
          <p:cNvSpPr txBox="1">
            <a:spLocks noChangeArrowheads="1"/>
          </p:cNvSpPr>
          <p:nvPr/>
        </p:nvSpPr>
        <p:spPr bwMode="auto">
          <a:xfrm>
            <a:off x="5538788" y="2770188"/>
            <a:ext cx="3636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000000"/>
                </a:solidFill>
                <a:latin typeface="微软雅黑" panose="020B0503020204020204" pitchFamily="34" charset="-122"/>
                <a:ea typeface="微软雅黑" panose="020B0503020204020204" pitchFamily="34" charset="-122"/>
              </a:rPr>
              <a:t>功能介绍</a:t>
            </a:r>
            <a:endParaRPr lang="zh-CN" altLang="en-US" sz="2400" b="1">
              <a:solidFill>
                <a:srgbClr val="000000"/>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5072063" y="3240088"/>
            <a:ext cx="3808412" cy="0"/>
          </a:xfrm>
          <a:prstGeom prst="line">
            <a:avLst/>
          </a:prstGeom>
          <a:ln w="12700" cap="rnd">
            <a:solidFill>
              <a:schemeClr val="accent1"/>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072063" y="2774950"/>
            <a:ext cx="466725" cy="465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prstClr val="white"/>
              </a:solidFill>
            </a:endParaRPr>
          </a:p>
        </p:txBody>
      </p:sp>
      <p:sp>
        <p:nvSpPr>
          <p:cNvPr id="19" name="文本框 31"/>
          <p:cNvSpPr txBox="1">
            <a:spLocks noChangeArrowheads="1"/>
          </p:cNvSpPr>
          <p:nvPr/>
        </p:nvSpPr>
        <p:spPr bwMode="auto">
          <a:xfrm>
            <a:off x="5538788" y="3617913"/>
            <a:ext cx="3636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000000"/>
                </a:solidFill>
                <a:latin typeface="微软雅黑" panose="020B0503020204020204" pitchFamily="34" charset="-122"/>
                <a:ea typeface="微软雅黑" panose="020B0503020204020204" pitchFamily="34" charset="-122"/>
              </a:rPr>
              <a:t>关键技术与创新</a:t>
            </a:r>
            <a:endParaRPr lang="zh-CN" altLang="en-US" sz="2400" b="1">
              <a:solidFill>
                <a:srgbClr val="000000"/>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5072063" y="4087813"/>
            <a:ext cx="3808412" cy="0"/>
          </a:xfrm>
          <a:prstGeom prst="line">
            <a:avLst/>
          </a:prstGeom>
          <a:ln w="12700" cap="rnd">
            <a:solidFill>
              <a:schemeClr val="accent1"/>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072063" y="3622675"/>
            <a:ext cx="466725" cy="465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prstClr val="white"/>
              </a:solidFill>
            </a:endParaRPr>
          </a:p>
        </p:txBody>
      </p:sp>
      <p:sp>
        <p:nvSpPr>
          <p:cNvPr id="22" name="文本框 31"/>
          <p:cNvSpPr txBox="1">
            <a:spLocks noChangeArrowheads="1"/>
          </p:cNvSpPr>
          <p:nvPr/>
        </p:nvSpPr>
        <p:spPr bwMode="auto">
          <a:xfrm>
            <a:off x="5538788" y="4465638"/>
            <a:ext cx="3636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000000"/>
                </a:solidFill>
                <a:latin typeface="微软雅黑" panose="020B0503020204020204" pitchFamily="34" charset="-122"/>
                <a:ea typeface="微软雅黑" panose="020B0503020204020204" pitchFamily="34" charset="-122"/>
              </a:rPr>
              <a:t>演示</a:t>
            </a:r>
            <a:endParaRPr lang="zh-CN" altLang="en-US" sz="2400" b="1">
              <a:solidFill>
                <a:srgbClr val="000000"/>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5072063" y="4935538"/>
            <a:ext cx="3808412" cy="0"/>
          </a:xfrm>
          <a:prstGeom prst="line">
            <a:avLst/>
          </a:prstGeom>
          <a:ln w="12700" cap="rnd">
            <a:solidFill>
              <a:schemeClr val="accent1"/>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072063" y="4470400"/>
            <a:ext cx="466725" cy="465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prstClr val="white"/>
              </a:solidFill>
            </a:endParaRPr>
          </a:p>
        </p:txBody>
      </p:sp>
      <p:sp>
        <p:nvSpPr>
          <p:cNvPr id="25" name="文本框 31"/>
          <p:cNvSpPr txBox="1">
            <a:spLocks noChangeArrowheads="1"/>
          </p:cNvSpPr>
          <p:nvPr/>
        </p:nvSpPr>
        <p:spPr bwMode="auto">
          <a:xfrm>
            <a:off x="4788535" y="2776538"/>
            <a:ext cx="103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a:solidFill>
                  <a:prstClr val="white"/>
                </a:solidFill>
                <a:latin typeface="微软雅黑" panose="020B0503020204020204" pitchFamily="34" charset="-122"/>
                <a:ea typeface="微软雅黑" panose="020B0503020204020204" pitchFamily="34" charset="-122"/>
              </a:rPr>
              <a:t>02</a:t>
            </a:r>
            <a:endParaRPr lang="zh-CN" altLang="en-US" sz="2400" b="1">
              <a:solidFill>
                <a:prstClr val="white"/>
              </a:solidFill>
              <a:latin typeface="微软雅黑" panose="020B0503020204020204" pitchFamily="34" charset="-122"/>
              <a:ea typeface="微软雅黑" panose="020B0503020204020204" pitchFamily="34" charset="-122"/>
            </a:endParaRPr>
          </a:p>
        </p:txBody>
      </p:sp>
      <p:sp>
        <p:nvSpPr>
          <p:cNvPr id="26" name="文本框 31"/>
          <p:cNvSpPr txBox="1">
            <a:spLocks noChangeArrowheads="1"/>
          </p:cNvSpPr>
          <p:nvPr/>
        </p:nvSpPr>
        <p:spPr bwMode="auto">
          <a:xfrm>
            <a:off x="4787900" y="3624263"/>
            <a:ext cx="103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a:solidFill>
                  <a:prstClr val="white"/>
                </a:solidFill>
                <a:latin typeface="微软雅黑" panose="020B0503020204020204" pitchFamily="34" charset="-122"/>
                <a:ea typeface="微软雅黑" panose="020B0503020204020204" pitchFamily="34" charset="-122"/>
              </a:rPr>
              <a:t>03</a:t>
            </a:r>
            <a:endParaRPr lang="zh-CN" altLang="en-US" sz="2400" b="1">
              <a:solidFill>
                <a:prstClr val="white"/>
              </a:solidFill>
              <a:latin typeface="微软雅黑" panose="020B0503020204020204" pitchFamily="34" charset="-122"/>
              <a:ea typeface="微软雅黑" panose="020B0503020204020204" pitchFamily="34" charset="-122"/>
            </a:endParaRPr>
          </a:p>
        </p:txBody>
      </p:sp>
      <p:sp>
        <p:nvSpPr>
          <p:cNvPr id="27" name="文本框 31"/>
          <p:cNvSpPr txBox="1">
            <a:spLocks noChangeArrowheads="1"/>
          </p:cNvSpPr>
          <p:nvPr/>
        </p:nvSpPr>
        <p:spPr bwMode="auto">
          <a:xfrm>
            <a:off x="4787900" y="4471988"/>
            <a:ext cx="103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a:solidFill>
                  <a:prstClr val="white"/>
                </a:solidFill>
                <a:latin typeface="微软雅黑" panose="020B0503020204020204" pitchFamily="34" charset="-122"/>
                <a:ea typeface="微软雅黑" panose="020B0503020204020204" pitchFamily="34" charset="-122"/>
              </a:rPr>
              <a:t>04</a:t>
            </a:r>
            <a:endParaRPr lang="zh-CN" altLang="en-US" sz="2400" b="1">
              <a:solidFill>
                <a:prstClr val="white"/>
              </a:solidFill>
              <a:latin typeface="微软雅黑" panose="020B0503020204020204" pitchFamily="34" charset="-122"/>
              <a:ea typeface="微软雅黑" panose="020B0503020204020204" pitchFamily="34" charset="-122"/>
            </a:endParaRPr>
          </a:p>
        </p:txBody>
      </p:sp>
      <p:sp>
        <p:nvSpPr>
          <p:cNvPr id="28" name="文本框 31"/>
          <p:cNvSpPr txBox="1">
            <a:spLocks noChangeArrowheads="1"/>
          </p:cNvSpPr>
          <p:nvPr/>
        </p:nvSpPr>
        <p:spPr bwMode="auto">
          <a:xfrm>
            <a:off x="4787900" y="1928813"/>
            <a:ext cx="103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solidFill>
                  <a:prstClr val="white"/>
                </a:solidFill>
                <a:latin typeface="微软雅黑" panose="020B0503020204020204" pitchFamily="34" charset="-122"/>
                <a:ea typeface="微软雅黑" panose="020B0503020204020204" pitchFamily="34" charset="-122"/>
              </a:rPr>
              <a:t>01</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bwMode="auto">
          <a:xfrm>
            <a:off x="3016250" y="1930400"/>
            <a:ext cx="1736725" cy="29956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1" name="文本框 4"/>
          <p:cNvSpPr txBox="1">
            <a:spLocks noChangeArrowheads="1"/>
          </p:cNvSpPr>
          <p:nvPr/>
        </p:nvSpPr>
        <p:spPr bwMode="auto">
          <a:xfrm>
            <a:off x="3046765" y="4412440"/>
            <a:ext cx="1675696" cy="36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800" b="1">
                <a:solidFill>
                  <a:srgbClr val="000000"/>
                </a:solidFill>
                <a:latin typeface="微软雅黑" panose="020B0503020204020204" pitchFamily="34" charset="-122"/>
                <a:ea typeface="微软雅黑" panose="020B0503020204020204" pitchFamily="34" charset="-122"/>
              </a:rPr>
              <a:t>CONTENTS</a:t>
            </a:r>
            <a:endParaRPr lang="zh-CN" altLang="en-US" sz="1800" b="1">
              <a:solidFill>
                <a:srgbClr val="000000"/>
              </a:solidFill>
              <a:latin typeface="微软雅黑" panose="020B0503020204020204" pitchFamily="34" charset="-122"/>
              <a:ea typeface="微软雅黑" panose="020B0503020204020204" pitchFamily="34" charset="-122"/>
            </a:endParaRPr>
          </a:p>
        </p:txBody>
      </p:sp>
      <p:sp>
        <p:nvSpPr>
          <p:cNvPr id="32" name="矩形 31"/>
          <p:cNvSpPr/>
          <p:nvPr/>
        </p:nvSpPr>
        <p:spPr bwMode="auto">
          <a:xfrm>
            <a:off x="3016250" y="1922463"/>
            <a:ext cx="1736725" cy="2370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3" name="文本框 27"/>
          <p:cNvSpPr txBox="1">
            <a:spLocks noChangeArrowheads="1"/>
          </p:cNvSpPr>
          <p:nvPr/>
        </p:nvSpPr>
        <p:spPr bwMode="auto">
          <a:xfrm>
            <a:off x="3188804" y="2138296"/>
            <a:ext cx="1391617"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6000" b="1" dirty="0">
                <a:solidFill>
                  <a:prstClr val="white"/>
                </a:solidFill>
                <a:latin typeface="微软雅黑" panose="020B0503020204020204" pitchFamily="34" charset="-122"/>
                <a:ea typeface="微软雅黑" panose="020B0503020204020204" pitchFamily="34" charset="-122"/>
              </a:rPr>
              <a:t>目录</a:t>
            </a:r>
            <a:endParaRPr lang="zh-CN" altLang="en-US" sz="6000" b="1" dirty="0">
              <a:solidFill>
                <a:prstClr val="white"/>
              </a:solidFill>
              <a:latin typeface="微软雅黑" panose="020B0503020204020204" pitchFamily="34" charset="-122"/>
              <a:ea typeface="微软雅黑" panose="020B0503020204020204" pitchFamily="34" charset="-122"/>
            </a:endParaRPr>
          </a:p>
        </p:txBody>
      </p:sp>
      <p:sp>
        <p:nvSpPr>
          <p:cNvPr id="42" name="矩形 41"/>
          <p:cNvSpPr/>
          <p:nvPr/>
        </p:nvSpPr>
        <p:spPr>
          <a:xfrm rot="10800000">
            <a:off x="-1809" y="6754586"/>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10800000">
            <a:off x="-1809" y="6270501"/>
            <a:ext cx="8625102" cy="116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平行四边形 43"/>
          <p:cNvSpPr/>
          <p:nvPr/>
        </p:nvSpPr>
        <p:spPr>
          <a:xfrm rot="10800000">
            <a:off x="3024679" y="57954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204623" y="5795483"/>
            <a:ext cx="7989186"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320155" y="946400"/>
            <a:ext cx="5468245"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809" y="0"/>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809" y="475317"/>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a:off x="3024679" y="4713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566898" y="944064"/>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a:spLocks noChangeArrowheads="1"/>
          </p:cNvSpPr>
          <p:nvPr/>
        </p:nvSpPr>
        <p:spPr bwMode="auto">
          <a:xfrm>
            <a:off x="3124200" y="3584575"/>
            <a:ext cx="5962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b="1" dirty="0">
                <a:solidFill>
                  <a:srgbClr val="000000"/>
                </a:solidFill>
                <a:latin typeface="微软雅黑" panose="020B0503020204020204" pitchFamily="34" charset="-122"/>
                <a:ea typeface="微软雅黑" panose="020B0503020204020204" pitchFamily="34" charset="-122"/>
              </a:rPr>
              <a:t>总结与收获</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3014663" y="2584450"/>
            <a:ext cx="6180137" cy="16494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 name="矩形 4"/>
          <p:cNvSpPr/>
          <p:nvPr/>
        </p:nvSpPr>
        <p:spPr bwMode="auto">
          <a:xfrm>
            <a:off x="3014663" y="2578100"/>
            <a:ext cx="6180137" cy="846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文本框 27"/>
          <p:cNvSpPr txBox="1">
            <a:spLocks noChangeArrowheads="1"/>
          </p:cNvSpPr>
          <p:nvPr/>
        </p:nvSpPr>
        <p:spPr bwMode="auto">
          <a:xfrm>
            <a:off x="3629025" y="2540000"/>
            <a:ext cx="495141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5400" b="1" dirty="0" smtClean="0">
                <a:solidFill>
                  <a:prstClr val="white"/>
                </a:solidFill>
                <a:latin typeface="微软雅黑" panose="020B0503020204020204" pitchFamily="34" charset="-122"/>
                <a:ea typeface="微软雅黑" panose="020B0503020204020204" pitchFamily="34" charset="-122"/>
              </a:rPr>
              <a:t>05</a:t>
            </a:r>
            <a:endParaRPr lang="zh-CN" altLang="en-US" sz="5400" b="1"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rot="10800000">
            <a:off x="-1809" y="6754586"/>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0800000">
            <a:off x="-1809" y="6270501"/>
            <a:ext cx="8625102" cy="116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0800000">
            <a:off x="3024679" y="57954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04623" y="5795483"/>
            <a:ext cx="7989186"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20155" y="946400"/>
            <a:ext cx="5468245"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09" y="0"/>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09" y="475317"/>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3024679" y="4713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566898" y="944064"/>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出自【趣你的PPT】(微信:qunideppt)：最优质的PPT资源库"/>
          <p:cNvSpPr>
            <a:spLocks noChangeArrowheads="1"/>
          </p:cNvSpPr>
          <p:nvPr/>
        </p:nvSpPr>
        <p:spPr bwMode="auto">
          <a:xfrm>
            <a:off x="770573" y="769258"/>
            <a:ext cx="1004728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584200">
              <a:defRPr>
                <a:solidFill>
                  <a:schemeClr val="tx1"/>
                </a:solidFill>
                <a:latin typeface="Lato Light"/>
                <a:ea typeface="MS PGothic" panose="020B0600070205080204" pitchFamily="34" charset="-128"/>
              </a:defRPr>
            </a:lvl1pPr>
            <a:lvl2pPr marL="742950" indent="-285750" defTabSz="584200">
              <a:defRPr>
                <a:solidFill>
                  <a:schemeClr val="tx1"/>
                </a:solidFill>
                <a:latin typeface="Lato Light"/>
                <a:ea typeface="MS PGothic" panose="020B0600070205080204" pitchFamily="34" charset="-128"/>
              </a:defRPr>
            </a:lvl2pPr>
            <a:lvl3pPr marL="1143000" indent="-228600" defTabSz="584200">
              <a:defRPr>
                <a:solidFill>
                  <a:schemeClr val="tx1"/>
                </a:solidFill>
                <a:latin typeface="Lato Light"/>
                <a:ea typeface="MS PGothic" panose="020B0600070205080204" pitchFamily="34" charset="-128"/>
              </a:defRPr>
            </a:lvl3pPr>
            <a:lvl4pPr marL="1600200" indent="-228600" defTabSz="584200">
              <a:defRPr>
                <a:solidFill>
                  <a:schemeClr val="tx1"/>
                </a:solidFill>
                <a:latin typeface="Lato Light"/>
                <a:ea typeface="MS PGothic" panose="020B0600070205080204" pitchFamily="34" charset="-128"/>
              </a:defRPr>
            </a:lvl4pPr>
            <a:lvl5pPr marL="2057400" indent="-228600" defTabSz="584200">
              <a:defRPr>
                <a:solidFill>
                  <a:schemeClr val="tx1"/>
                </a:solidFill>
                <a:latin typeface="Lato Light"/>
                <a:ea typeface="MS PGothic" panose="020B0600070205080204" pitchFamily="34" charset="-128"/>
              </a:defRPr>
            </a:lvl5pPr>
            <a:lvl6pPr marL="2514600" indent="-228600" defTabSz="58420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58420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58420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58420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ctr" eaLnBrk="0" fontAlgn="base" hangingPunct="0">
              <a:spcBef>
                <a:spcPct val="0"/>
              </a:spcBef>
              <a:spcAft>
                <a:spcPct val="0"/>
              </a:spcAft>
            </a:pPr>
            <a:endParaRPr lang="zh-CN" altLang="en-US" sz="1400" dirty="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15572"/>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总结与收获</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出自【趣你的PPT】(微信:qunideppt)：最优质的PPT资源库"/>
          <p:cNvSpPr/>
          <p:nvPr/>
        </p:nvSpPr>
        <p:spPr>
          <a:xfrm>
            <a:off x="1117600" y="1740535"/>
            <a:ext cx="4323715" cy="33762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8" name="出自【趣你的PPT】(微信:qunideppt)：最优质的PPT资源库"/>
          <p:cNvSpPr/>
          <p:nvPr/>
        </p:nvSpPr>
        <p:spPr>
          <a:xfrm>
            <a:off x="6717665" y="1740535"/>
            <a:ext cx="4323715" cy="33756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4" name="出自【趣你的PPT】(微信:qunideppt)：最优质的PPT资源库"/>
          <p:cNvSpPr txBox="1">
            <a:spLocks noChangeArrowheads="1"/>
          </p:cNvSpPr>
          <p:nvPr/>
        </p:nvSpPr>
        <p:spPr bwMode="auto">
          <a:xfrm>
            <a:off x="1485900" y="2274570"/>
            <a:ext cx="358711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        </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通过这门课的学习，我们对</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C#</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语言的基本特点以及</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.NET</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架构的使用有了初步的理解，我们学习了</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WinForm</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的基本控件的使用、多线程技术、单元测试、</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WEB API</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的编写以及调用、数据库的连接使用等等，学习到的诸多技术也同样用在了除这门课外的其他课程以及其他实践中，我们每个人都受益匪浅。</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 name="出自【趣你的PPT】(微信:qunideppt)：最优质的PPT资源库"/>
          <p:cNvSpPr txBox="1">
            <a:spLocks noChangeArrowheads="1"/>
          </p:cNvSpPr>
          <p:nvPr/>
        </p:nvSpPr>
        <p:spPr bwMode="auto">
          <a:xfrm>
            <a:off x="7085965" y="2274570"/>
            <a:ext cx="358711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       </a:t>
            </a:r>
            <a:r>
              <a:rPr 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通过最终实验，我们有了课堂作业之外的使用</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C#</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语言进行编程的经历，与此同时我们组每个成员也对</a:t>
            </a:r>
            <a:r>
              <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Unity</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引擎的使用有了简单基本的了解，编写脚本使游戏物体有了行为，利用碰撞检测实现对象之间的交互，使用预制体简化提升游戏开发的进度等等等等，也唤起了对游戏开发的兴趣，这已然成为一粒种子在我们心中生根发芽。</a:t>
            </a:r>
            <a:endParaRPr lang="en-US" altLang="zh-CN"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出自【趣你的PPT】(微信:qunideppt)：最优质的PPT资源库"/>
          <p:cNvSpPr/>
          <p:nvPr/>
        </p:nvSpPr>
        <p:spPr>
          <a:xfrm>
            <a:off x="609285" y="1612221"/>
            <a:ext cx="3462338" cy="1685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3" name="出自【趣你的PPT】(微信:qunideppt)：最优质的PPT资源库"/>
          <p:cNvSpPr/>
          <p:nvPr/>
        </p:nvSpPr>
        <p:spPr>
          <a:xfrm>
            <a:off x="609285" y="3486741"/>
            <a:ext cx="3462338" cy="1685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5" name="出自【趣你的PPT】(微信:qunideppt)：最优质的PPT资源库"/>
          <p:cNvSpPr/>
          <p:nvPr/>
        </p:nvSpPr>
        <p:spPr>
          <a:xfrm>
            <a:off x="4240532" y="3486741"/>
            <a:ext cx="3460750" cy="1685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1" name="出自【趣你的PPT】(微信:qunideppt)：最优质的PPT资源库"/>
          <p:cNvSpPr txBox="1">
            <a:spLocks noChangeArrowheads="1"/>
          </p:cNvSpPr>
          <p:nvPr/>
        </p:nvSpPr>
        <p:spPr bwMode="auto">
          <a:xfrm>
            <a:off x="876937" y="4202068"/>
            <a:ext cx="2928937"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开始界面与结束界面的相关设计工作（控制失界面的显示，添加界面的按钮的动画，控制界面按钮上的点击事件）</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2" name="出自【趣你的PPT】(微信:qunideppt)：最优质的PPT资源库"/>
          <p:cNvSpPr txBox="1">
            <a:spLocks noChangeArrowheads="1"/>
          </p:cNvSpPr>
          <p:nvPr/>
        </p:nvSpPr>
        <p:spPr bwMode="auto">
          <a:xfrm>
            <a:off x="876937" y="3726771"/>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钟桔</a:t>
            </a: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爱</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3" name="出自【趣你的PPT】(微信:qunideppt)：最优质的PPT资源库"/>
          <p:cNvSpPr txBox="1">
            <a:spLocks noChangeArrowheads="1"/>
          </p:cNvSpPr>
          <p:nvPr/>
        </p:nvSpPr>
        <p:spPr bwMode="auto">
          <a:xfrm>
            <a:off x="876302" y="2367871"/>
            <a:ext cx="29289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敌人模型寻找以及预制体制作，敌人寻路</a:t>
            </a:r>
            <a:r>
              <a:rPr lang="en-US" altLang="zh-CN"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A</a:t>
            </a: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星算法实现，地图以及障碍设计，游戏各部分整合</a:t>
            </a:r>
            <a:endParaRPr lang="zh-CN" altLang="en-US" sz="1400"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出自【趣你的PPT】(微信:qunideppt)：最优质的PPT资源库"/>
          <p:cNvSpPr txBox="1">
            <a:spLocks noChangeArrowheads="1"/>
          </p:cNvSpPr>
          <p:nvPr/>
        </p:nvSpPr>
        <p:spPr bwMode="auto">
          <a:xfrm>
            <a:off x="790577" y="1757317"/>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田在隆</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5" name="出自【趣你的PPT】(微信:qunideppt)：最优质的PPT资源库"/>
          <p:cNvSpPr txBox="1">
            <a:spLocks noChangeArrowheads="1"/>
          </p:cNvSpPr>
          <p:nvPr/>
        </p:nvSpPr>
        <p:spPr bwMode="auto">
          <a:xfrm>
            <a:off x="8048626" y="4068083"/>
            <a:ext cx="2927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单击添加标题，建议您在展示时采用微软雅黑字体</a:t>
            </a:r>
            <a:endParaRPr lang="zh-CN" altLang="en-US" sz="1400"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出自【趣你的PPT】(微信:qunideppt)：最优质的PPT资源库"/>
          <p:cNvSpPr txBox="1">
            <a:spLocks noChangeArrowheads="1"/>
          </p:cNvSpPr>
          <p:nvPr/>
        </p:nvSpPr>
        <p:spPr bwMode="auto">
          <a:xfrm>
            <a:off x="8048626" y="3726771"/>
            <a:ext cx="2927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单击此处编辑内容</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7" name="出自【趣你的PPT】(微信:qunideppt)：最优质的PPT资源库"/>
          <p:cNvSpPr txBox="1">
            <a:spLocks noChangeArrowheads="1"/>
          </p:cNvSpPr>
          <p:nvPr/>
        </p:nvSpPr>
        <p:spPr bwMode="auto">
          <a:xfrm>
            <a:off x="8048626" y="2367871"/>
            <a:ext cx="2927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单击添加标题，建议您在展示时采用微软雅黑字体</a:t>
            </a:r>
            <a:endParaRPr lang="zh-CN" altLang="en-US" sz="1400"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048626" y="2026557"/>
            <a:ext cx="2927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单击此处编辑内容</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15572"/>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小组分工</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出自【趣你的PPT】(微信:qunideppt)：最优质的PPT资源库"/>
          <p:cNvSpPr/>
          <p:nvPr/>
        </p:nvSpPr>
        <p:spPr>
          <a:xfrm>
            <a:off x="7863842" y="1612221"/>
            <a:ext cx="3460750" cy="1685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ctr" defTabSz="914400">
              <a:defRPr/>
            </a:pPr>
            <a:endParaRPr lang="en-US" sz="900">
              <a:solidFill>
                <a:prstClr val="white"/>
              </a:solidFill>
              <a:sym typeface="Century Gothic" panose="020B0502020202020204" pitchFamily="34" charset="0"/>
            </a:endParaRPr>
          </a:p>
        </p:txBody>
      </p:sp>
      <p:sp>
        <p:nvSpPr>
          <p:cNvPr id="7" name="出自【趣你的PPT】(微信:qunideppt)：最优质的PPT资源库"/>
          <p:cNvSpPr/>
          <p:nvPr/>
        </p:nvSpPr>
        <p:spPr>
          <a:xfrm>
            <a:off x="7863842" y="3486741"/>
            <a:ext cx="3460750" cy="1685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p>
            <a:pPr algn="ctr" defTabSz="914400">
              <a:defRPr/>
            </a:pPr>
            <a:endParaRPr lang="en-US" sz="900">
              <a:solidFill>
                <a:prstClr val="white"/>
              </a:solidFill>
              <a:sym typeface="Century Gothic" panose="020B0502020202020204" pitchFamily="34" charset="0"/>
            </a:endParaRPr>
          </a:p>
        </p:txBody>
      </p:sp>
      <p:sp>
        <p:nvSpPr>
          <p:cNvPr id="8" name="出自【趣你的PPT】(微信:qunideppt)：最优质的PPT资源库"/>
          <p:cNvSpPr txBox="1">
            <a:spLocks noChangeArrowheads="1"/>
          </p:cNvSpPr>
          <p:nvPr/>
        </p:nvSpPr>
        <p:spPr bwMode="auto">
          <a:xfrm>
            <a:off x="8047357" y="1757317"/>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刘家熊</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9" name="出自【趣你的PPT】(微信:qunideppt)：最优质的PPT资源库"/>
          <p:cNvSpPr txBox="1">
            <a:spLocks noChangeArrowheads="1"/>
          </p:cNvSpPr>
          <p:nvPr/>
        </p:nvSpPr>
        <p:spPr bwMode="auto">
          <a:xfrm>
            <a:off x="4370072" y="3727087"/>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梁家华</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0" name="出自【趣你的PPT】(微信:qunideppt)：最优质的PPT资源库"/>
          <p:cNvSpPr txBox="1">
            <a:spLocks noChangeArrowheads="1"/>
          </p:cNvSpPr>
          <p:nvPr/>
        </p:nvSpPr>
        <p:spPr bwMode="auto">
          <a:xfrm>
            <a:off x="8047357" y="3730897"/>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沈之雯</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出自【趣你的PPT】(微信:qunideppt)：最优质的PPT资源库"/>
          <p:cNvSpPr txBox="1">
            <a:spLocks noChangeArrowheads="1"/>
          </p:cNvSpPr>
          <p:nvPr/>
        </p:nvSpPr>
        <p:spPr bwMode="auto">
          <a:xfrm>
            <a:off x="4370072" y="4202068"/>
            <a:ext cx="29289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炮塔的控制脚本，炮弹的控制脚本，炮弹爆炸特效，敌人销毁特效</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3" name="出自【趣你的PPT】(微信:qunideppt)：最优质的PPT资源库"/>
          <p:cNvSpPr txBox="1">
            <a:spLocks noChangeArrowheads="1"/>
          </p:cNvSpPr>
          <p:nvPr/>
        </p:nvSpPr>
        <p:spPr bwMode="auto">
          <a:xfrm>
            <a:off x="8048627" y="4202068"/>
            <a:ext cx="2928937"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炮塔选择ui的制作，炮塔在主场景的显示，金钱的管理，炮塔的升级和拆除</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4" name="出自【趣你的PPT】(微信:qunideppt)：最优质的PPT资源库"/>
          <p:cNvSpPr txBox="1">
            <a:spLocks noChangeArrowheads="1"/>
          </p:cNvSpPr>
          <p:nvPr/>
        </p:nvSpPr>
        <p:spPr bwMode="auto">
          <a:xfrm>
            <a:off x="8129907" y="2210073"/>
            <a:ext cx="2928937"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防御塔的设计相关编程工作（相关触发器，寻敌，发射炮弹，炮弹飞行轨迹，子弹与敌人的碰撞处理，动画效果等）&amp;游戏场景动画设计</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pic>
        <p:nvPicPr>
          <p:cNvPr id="4" name="图片 3" descr="界面3"/>
          <p:cNvPicPr>
            <a:picLocks noChangeAspect="1"/>
          </p:cNvPicPr>
          <p:nvPr/>
        </p:nvPicPr>
        <p:blipFill>
          <a:blip r:embed="rId1"/>
          <a:srcRect l="20193" t="10606" r="19516" b="9099"/>
          <a:stretch>
            <a:fillRect/>
          </a:stretch>
        </p:blipFill>
        <p:spPr>
          <a:xfrm>
            <a:off x="4240530" y="1612900"/>
            <a:ext cx="3460750" cy="168529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68707" y="2331340"/>
            <a:ext cx="5054586" cy="1200329"/>
          </a:xfrm>
          <a:prstGeom prst="rect">
            <a:avLst/>
          </a:prstGeom>
          <a:noFill/>
        </p:spPr>
        <p:txBody>
          <a:bodyPr wrap="square" rtlCol="0">
            <a:spAutoFit/>
          </a:bodyPr>
          <a:lstStyle/>
          <a:p>
            <a:pPr algn="dist"/>
            <a:r>
              <a:rPr lang="zh-CN" altLang="en-US" sz="7200" b="1" dirty="0" smtClean="0">
                <a:latin typeface="微软雅黑" panose="020B0503020204020204" pitchFamily="34" charset="-122"/>
                <a:ea typeface="微软雅黑" panose="020B0503020204020204" pitchFamily="34" charset="-122"/>
              </a:rPr>
              <a:t>谢谢观看</a:t>
            </a:r>
            <a:endParaRPr lang="zh-CN" altLang="en-US" sz="7200" b="1" dirty="0">
              <a:latin typeface="微软雅黑" panose="020B0503020204020204" pitchFamily="34" charset="-122"/>
              <a:ea typeface="微软雅黑" panose="020B0503020204020204" pitchFamily="34" charset="-122"/>
            </a:endParaRPr>
          </a:p>
        </p:txBody>
      </p:sp>
      <p:sp>
        <p:nvSpPr>
          <p:cNvPr id="8" name="矩形 7"/>
          <p:cNvSpPr/>
          <p:nvPr/>
        </p:nvSpPr>
        <p:spPr>
          <a:xfrm>
            <a:off x="4579790" y="3633195"/>
            <a:ext cx="3032420" cy="461665"/>
          </a:xfrm>
          <a:prstGeom prst="rect">
            <a:avLst/>
          </a:prstGeom>
        </p:spPr>
        <p:txBody>
          <a:bodyPr wrap="square">
            <a:spAutoFit/>
          </a:bodyPr>
          <a:lstStyle/>
          <a:p>
            <a:pPr algn="dist"/>
            <a:r>
              <a:rPr lang="en-US" altLang="zh-CN" sz="2400" dirty="0" smtClean="0"/>
              <a:t>THANK YOU!</a:t>
            </a:r>
            <a:endParaRPr lang="en-US" altLang="zh-CN" sz="2400" dirty="0">
              <a:latin typeface="Arial" panose="020B0604020202020204" pitchFamily="34" charset="0"/>
            </a:endParaRPr>
          </a:p>
        </p:txBody>
      </p:sp>
      <p:cxnSp>
        <p:nvCxnSpPr>
          <p:cNvPr id="9" name="直接连接符 8"/>
          <p:cNvCxnSpPr/>
          <p:nvPr/>
        </p:nvCxnSpPr>
        <p:spPr>
          <a:xfrm>
            <a:off x="3587994" y="3670575"/>
            <a:ext cx="49947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87994" y="4055332"/>
            <a:ext cx="5016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rot="10800000">
            <a:off x="-1809" y="6741886"/>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10800000">
            <a:off x="-1809" y="6270501"/>
            <a:ext cx="8625102" cy="116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rot="10800000">
            <a:off x="3024679" y="57954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204623" y="5795483"/>
            <a:ext cx="7989186"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20155" y="946400"/>
            <a:ext cx="5468245"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09" y="0"/>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809" y="475317"/>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3024679" y="4713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566898" y="944064"/>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a:spLocks noChangeArrowheads="1"/>
          </p:cNvSpPr>
          <p:nvPr/>
        </p:nvSpPr>
        <p:spPr bwMode="auto">
          <a:xfrm>
            <a:off x="3124200" y="3584575"/>
            <a:ext cx="5962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b="1">
                <a:solidFill>
                  <a:srgbClr val="000000"/>
                </a:solidFill>
                <a:latin typeface="微软雅黑" panose="020B0503020204020204" pitchFamily="34" charset="-122"/>
                <a:ea typeface="微软雅黑" panose="020B0503020204020204" pitchFamily="34" charset="-122"/>
                <a:sym typeface="+mn-ea"/>
              </a:rPr>
              <a:t>                    </a:t>
            </a:r>
            <a:r>
              <a:rPr lang="zh-CN" altLang="en-US" b="1">
                <a:solidFill>
                  <a:srgbClr val="000000"/>
                </a:solidFill>
                <a:latin typeface="微软雅黑" panose="020B0503020204020204" pitchFamily="34" charset="-122"/>
                <a:ea typeface="微软雅黑" panose="020B0503020204020204" pitchFamily="34" charset="-122"/>
                <a:sym typeface="+mn-ea"/>
              </a:rPr>
              <a:t>选题背景</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3014663" y="2584450"/>
            <a:ext cx="6180137" cy="16494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 name="矩形 4"/>
          <p:cNvSpPr/>
          <p:nvPr/>
        </p:nvSpPr>
        <p:spPr bwMode="auto">
          <a:xfrm>
            <a:off x="3014663" y="2578100"/>
            <a:ext cx="6180137" cy="846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文本框 27"/>
          <p:cNvSpPr txBox="1">
            <a:spLocks noChangeArrowheads="1"/>
          </p:cNvSpPr>
          <p:nvPr/>
        </p:nvSpPr>
        <p:spPr bwMode="auto">
          <a:xfrm>
            <a:off x="3629025" y="2540000"/>
            <a:ext cx="49514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5400" b="1">
                <a:solidFill>
                  <a:prstClr val="white"/>
                </a:solidFill>
                <a:latin typeface="微软雅黑" panose="020B0503020204020204" pitchFamily="34" charset="-122"/>
                <a:ea typeface="微软雅黑" panose="020B0503020204020204" pitchFamily="34" charset="-122"/>
              </a:rPr>
              <a:t>01</a:t>
            </a:r>
            <a:endParaRPr lang="zh-CN" altLang="en-US" sz="5400" b="1">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320155" y="946400"/>
            <a:ext cx="5468245"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809" y="0"/>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809" y="466850"/>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3024679" y="4713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0800000">
            <a:off x="-1809" y="6754586"/>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0800000">
            <a:off x="-1809" y="6270501"/>
            <a:ext cx="8625102" cy="116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0800000">
            <a:off x="3024679" y="57954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04623" y="5795483"/>
            <a:ext cx="7989186"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66898" y="952531"/>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出自【趣你的PPT】(微信:qunideppt)：最优质的PPT资源库"/>
          <p:cNvSpPr/>
          <p:nvPr/>
        </p:nvSpPr>
        <p:spPr>
          <a:xfrm>
            <a:off x="609600" y="941070"/>
            <a:ext cx="10946765" cy="5477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l" defTabSz="914400">
              <a:defRPr/>
            </a:pPr>
            <a:r>
              <a:rPr lang="zh-CN" altLang="en-US" sz="3200">
                <a:solidFill>
                  <a:prstClr val="white"/>
                </a:solidFill>
                <a:sym typeface="Century Gothic" panose="020B0502020202020204" pitchFamily="34" charset="0"/>
              </a:rPr>
              <a:t>通过本学期对于</a:t>
            </a:r>
            <a:r>
              <a:rPr lang="en-US" altLang="zh-CN" sz="3200">
                <a:solidFill>
                  <a:prstClr val="white"/>
                </a:solidFill>
                <a:sym typeface="Century Gothic" panose="020B0502020202020204" pitchFamily="34" charset="0"/>
              </a:rPr>
              <a:t>C#</a:t>
            </a:r>
            <a:r>
              <a:rPr lang="zh-CN" altLang="en-US" sz="3200">
                <a:solidFill>
                  <a:prstClr val="white"/>
                </a:solidFill>
                <a:sym typeface="Century Gothic" panose="020B0502020202020204" pitchFamily="34" charset="0"/>
              </a:rPr>
              <a:t>语言的学习，我们组萌生出利用</a:t>
            </a:r>
            <a:r>
              <a:rPr lang="en-US" altLang="zh-CN" sz="3200">
                <a:solidFill>
                  <a:prstClr val="white"/>
                </a:solidFill>
                <a:sym typeface="Century Gothic" panose="020B0502020202020204" pitchFamily="34" charset="0"/>
              </a:rPr>
              <a:t>Unity</a:t>
            </a:r>
            <a:r>
              <a:rPr lang="zh-CN" altLang="en-US" sz="3200">
                <a:solidFill>
                  <a:prstClr val="white"/>
                </a:solidFill>
                <a:sym typeface="Century Gothic" panose="020B0502020202020204" pitchFamily="34" charset="0"/>
              </a:rPr>
              <a:t>引擎制作塔防游戏的想法。市面上的塔防游戏通常为按照固定路径行进，玩家通过控制武器放置来达到攻击敌人，但这种玩法较为单一，因此我们尝试利用</a:t>
            </a:r>
            <a:r>
              <a:rPr lang="en-US" altLang="zh-CN" sz="3200">
                <a:solidFill>
                  <a:prstClr val="white"/>
                </a:solidFill>
                <a:sym typeface="Century Gothic" panose="020B0502020202020204" pitchFamily="34" charset="0"/>
              </a:rPr>
              <a:t>A</a:t>
            </a:r>
            <a:r>
              <a:rPr lang="zh-CN" altLang="en-US" sz="3200">
                <a:solidFill>
                  <a:prstClr val="white"/>
                </a:solidFill>
                <a:sym typeface="Century Gothic" panose="020B0502020202020204" pitchFamily="34" charset="0"/>
              </a:rPr>
              <a:t>星算法使敌人自行寻找可以行走的全局最优路径，并不规定敌人行走路线，敌人通过计算找出最优路径，而玩家要在敌人到达终点之前通过合理的防御塔布局将敌人全部歼灭。在这种想法的驱动下，我们结合文化背景，做出了这款游戏。</a:t>
            </a:r>
            <a:endParaRPr lang="zh-CN" altLang="en-US" sz="3200">
              <a:solidFill>
                <a:prstClr val="white"/>
              </a:solidFill>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选题背景</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a:spLocks noChangeArrowheads="1"/>
          </p:cNvSpPr>
          <p:nvPr/>
        </p:nvSpPr>
        <p:spPr bwMode="auto">
          <a:xfrm>
            <a:off x="3124200" y="3584575"/>
            <a:ext cx="5962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b="1" dirty="0">
                <a:solidFill>
                  <a:srgbClr val="000000"/>
                </a:solidFill>
                <a:latin typeface="微软雅黑" panose="020B0503020204020204" pitchFamily="34" charset="-122"/>
                <a:ea typeface="微软雅黑" panose="020B0503020204020204" pitchFamily="34" charset="-122"/>
              </a:rPr>
              <a:t> 功能介绍</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3014663" y="2584450"/>
            <a:ext cx="6180137" cy="16494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 name="矩形 4"/>
          <p:cNvSpPr/>
          <p:nvPr/>
        </p:nvSpPr>
        <p:spPr bwMode="auto">
          <a:xfrm>
            <a:off x="3014663" y="2578100"/>
            <a:ext cx="6180137" cy="846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文本框 27"/>
          <p:cNvSpPr txBox="1">
            <a:spLocks noChangeArrowheads="1"/>
          </p:cNvSpPr>
          <p:nvPr/>
        </p:nvSpPr>
        <p:spPr bwMode="auto">
          <a:xfrm>
            <a:off x="3629025" y="2540000"/>
            <a:ext cx="49514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5400" b="1" dirty="0" smtClean="0">
                <a:solidFill>
                  <a:prstClr val="white"/>
                </a:solidFill>
                <a:latin typeface="微软雅黑" panose="020B0503020204020204" pitchFamily="34" charset="-122"/>
                <a:ea typeface="微软雅黑" panose="020B0503020204020204" pitchFamily="34" charset="-122"/>
              </a:rPr>
              <a:t>02</a:t>
            </a:r>
            <a:endParaRPr lang="zh-CN" altLang="en-US" sz="5400" b="1"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rot="10800000">
            <a:off x="-1809" y="6754586"/>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0800000">
            <a:off x="-1809" y="6270501"/>
            <a:ext cx="8625102" cy="116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0800000">
            <a:off x="3024679" y="57954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04623" y="5795483"/>
            <a:ext cx="7989186"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20155" y="946400"/>
            <a:ext cx="5468245"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09" y="0"/>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09" y="475317"/>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3024679" y="4713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566898" y="944064"/>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出自【趣你的PPT】(微信:qunideppt)：最优质的PPT资源库"/>
          <p:cNvSpPr/>
          <p:nvPr/>
        </p:nvSpPr>
        <p:spPr>
          <a:xfrm>
            <a:off x="1511300" y="1262380"/>
            <a:ext cx="3011805" cy="22021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4" name="出自【趣你的PPT】(微信:qunideppt)：最优质的PPT资源库"/>
          <p:cNvSpPr/>
          <p:nvPr/>
        </p:nvSpPr>
        <p:spPr>
          <a:xfrm>
            <a:off x="7536180" y="3569970"/>
            <a:ext cx="3046095" cy="21951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pic>
        <p:nvPicPr>
          <p:cNvPr id="7" name="出自【趣你的PPT】(微信:qunideppt)：最优质的PPT资源库"/>
          <p:cNvPicPr>
            <a:picLocks noChangeAspect="1"/>
          </p:cNvPicPr>
          <p:nvPr/>
        </p:nvPicPr>
        <p:blipFill>
          <a:blip r:embed="rId1">
            <a:extLst>
              <a:ext uri="{28A0092B-C50C-407E-A947-70E740481C1C}">
                <a14:useLocalDpi xmlns:a14="http://schemas.microsoft.com/office/drawing/2010/main" val="0"/>
              </a:ext>
            </a:extLst>
          </a:blip>
          <a:srcRect t="16635" b="16635"/>
          <a:stretch>
            <a:fillRect/>
          </a:stretch>
        </p:blipFill>
        <p:spPr>
          <a:xfrm>
            <a:off x="4973322" y="1778591"/>
            <a:ext cx="1684337" cy="1685925"/>
          </a:xfrm>
          <a:prstGeom prst="rect">
            <a:avLst/>
          </a:prstGeom>
          <a:ln>
            <a:noFill/>
          </a:ln>
        </p:spPr>
      </p:pic>
      <p:pic>
        <p:nvPicPr>
          <p:cNvPr id="8" name="出自【趣你的PPT】(微信:qunideppt)：最优质的PPT资源库"/>
          <p:cNvPicPr>
            <a:picLocks noChangeAspect="1"/>
          </p:cNvPicPr>
          <p:nvPr/>
        </p:nvPicPr>
        <p:blipFill>
          <a:blip r:embed="rId2">
            <a:extLst>
              <a:ext uri="{28A0092B-C50C-407E-A947-70E740481C1C}">
                <a14:useLocalDpi xmlns:a14="http://schemas.microsoft.com/office/drawing/2010/main" val="0"/>
              </a:ext>
            </a:extLst>
          </a:blip>
          <a:srcRect l="16681" r="16681"/>
          <a:stretch>
            <a:fillRect/>
          </a:stretch>
        </p:blipFill>
        <p:spPr>
          <a:xfrm>
            <a:off x="6700522" y="1767478"/>
            <a:ext cx="1685925" cy="1685925"/>
          </a:xfrm>
          <a:prstGeom prst="rect">
            <a:avLst/>
          </a:prstGeom>
          <a:ln>
            <a:noFill/>
          </a:ln>
        </p:spPr>
      </p:pic>
      <p:sp>
        <p:nvSpPr>
          <p:cNvPr id="12" name="出自【趣你的PPT】(微信:qunideppt)：最优质的PPT资源库"/>
          <p:cNvSpPr txBox="1">
            <a:spLocks noChangeArrowheads="1"/>
          </p:cNvSpPr>
          <p:nvPr/>
        </p:nvSpPr>
        <p:spPr bwMode="auto">
          <a:xfrm>
            <a:off x="1850392" y="3835991"/>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出自【趣你的PPT】(微信:qunideppt)：最优质的PPT资源库"/>
          <p:cNvSpPr txBox="1">
            <a:spLocks noChangeArrowheads="1"/>
          </p:cNvSpPr>
          <p:nvPr/>
        </p:nvSpPr>
        <p:spPr bwMode="auto">
          <a:xfrm>
            <a:off x="1778637" y="1441722"/>
            <a:ext cx="292893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开始与结束界面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5" name="出自【趣你的PPT】(微信:qunideppt)：最优质的PPT资源库"/>
          <p:cNvSpPr txBox="1">
            <a:spLocks noChangeArrowheads="1"/>
          </p:cNvSpPr>
          <p:nvPr/>
        </p:nvSpPr>
        <p:spPr bwMode="auto">
          <a:xfrm>
            <a:off x="1714500" y="2159635"/>
            <a:ext cx="280860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游戏结束后进入的界面，里面包括的内容如下：显示游戏结束的状态，重玩，菜单</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出自【趣你的PPT】(微信:qunideppt)：最优质的PPT资源库"/>
          <p:cNvSpPr txBox="1">
            <a:spLocks noChangeArrowheads="1"/>
          </p:cNvSpPr>
          <p:nvPr/>
        </p:nvSpPr>
        <p:spPr bwMode="auto">
          <a:xfrm>
            <a:off x="7967981" y="3835991"/>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运行界面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7" name="出自【趣你的PPT】(微信:qunideppt)：最优质的PPT资源库"/>
          <p:cNvSpPr txBox="1">
            <a:spLocks noChangeArrowheads="1"/>
          </p:cNvSpPr>
          <p:nvPr/>
        </p:nvSpPr>
        <p:spPr bwMode="auto">
          <a:xfrm>
            <a:off x="8724266" y="226754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61698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界面展示</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descr="界面3"/>
          <p:cNvPicPr>
            <a:picLocks noChangeAspect="1"/>
          </p:cNvPicPr>
          <p:nvPr/>
        </p:nvPicPr>
        <p:blipFill>
          <a:blip r:embed="rId3"/>
          <a:stretch>
            <a:fillRect/>
          </a:stretch>
        </p:blipFill>
        <p:spPr>
          <a:xfrm>
            <a:off x="4672965" y="1268095"/>
            <a:ext cx="5908675" cy="2191385"/>
          </a:xfrm>
          <a:prstGeom prst="rect">
            <a:avLst/>
          </a:prstGeom>
        </p:spPr>
      </p:pic>
      <p:pic>
        <p:nvPicPr>
          <p:cNvPr id="26" name="图片 25" descr="界面1"/>
          <p:cNvPicPr>
            <a:picLocks noChangeAspect="1"/>
          </p:cNvPicPr>
          <p:nvPr/>
        </p:nvPicPr>
        <p:blipFill>
          <a:blip r:embed="rId4"/>
          <a:stretch>
            <a:fillRect/>
          </a:stretch>
        </p:blipFill>
        <p:spPr>
          <a:xfrm>
            <a:off x="1511300" y="3569335"/>
            <a:ext cx="5887085" cy="219583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出自【趣你的PPT】(微信:qunideppt)：最优质的PPT资源库"/>
          <p:cNvSpPr/>
          <p:nvPr/>
        </p:nvSpPr>
        <p:spPr>
          <a:xfrm>
            <a:off x="1994535" y="942340"/>
            <a:ext cx="1400810" cy="2567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4" name="出自【趣你的PPT】(微信:qunideppt)：最优质的PPT资源库"/>
          <p:cNvSpPr/>
          <p:nvPr/>
        </p:nvSpPr>
        <p:spPr>
          <a:xfrm>
            <a:off x="1993900" y="3747135"/>
            <a:ext cx="1400810" cy="26593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4400">
              <a:defRPr/>
            </a:pPr>
            <a:endParaRPr lang="en-US" sz="900">
              <a:solidFill>
                <a:prstClr val="white"/>
              </a:solidFill>
              <a:sym typeface="Century Gothic" panose="020B0502020202020204" pitchFamily="34" charset="0"/>
            </a:endParaRPr>
          </a:p>
        </p:txBody>
      </p:sp>
      <p:sp>
        <p:nvSpPr>
          <p:cNvPr id="14" name="出自【趣你的PPT】(微信:qunideppt)：最优质的PPT资源库"/>
          <p:cNvSpPr txBox="1">
            <a:spLocks noChangeArrowheads="1"/>
          </p:cNvSpPr>
          <p:nvPr/>
        </p:nvSpPr>
        <p:spPr bwMode="auto">
          <a:xfrm>
            <a:off x="2537460" y="1713230"/>
            <a:ext cx="31496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失败界面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出自【趣你的PPT】(微信:qunideppt)：最优质的PPT资源库"/>
          <p:cNvSpPr txBox="1">
            <a:spLocks noChangeArrowheads="1"/>
          </p:cNvSpPr>
          <p:nvPr/>
        </p:nvSpPr>
        <p:spPr bwMode="auto">
          <a:xfrm>
            <a:off x="2514600" y="4511675"/>
            <a:ext cx="35941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胜利界面</a:t>
            </a:r>
            <a:endParaRPr lang="zh-CN" altLang="en-US" sz="1600" b="1"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7" name="出自【趣你的PPT】(微信:qunideppt)：最优质的PPT资源库"/>
          <p:cNvSpPr txBox="1">
            <a:spLocks noChangeArrowheads="1"/>
          </p:cNvSpPr>
          <p:nvPr/>
        </p:nvSpPr>
        <p:spPr bwMode="auto">
          <a:xfrm>
            <a:off x="8724266" y="226754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61698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界面展示</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界面2"/>
          <p:cNvPicPr>
            <a:picLocks noChangeAspect="1"/>
          </p:cNvPicPr>
          <p:nvPr/>
        </p:nvPicPr>
        <p:blipFill>
          <a:blip r:embed="rId1"/>
          <a:stretch>
            <a:fillRect/>
          </a:stretch>
        </p:blipFill>
        <p:spPr>
          <a:xfrm>
            <a:off x="3562985" y="942340"/>
            <a:ext cx="6214745" cy="2567940"/>
          </a:xfrm>
          <a:prstGeom prst="rect">
            <a:avLst/>
          </a:prstGeom>
        </p:spPr>
      </p:pic>
      <p:pic>
        <p:nvPicPr>
          <p:cNvPr id="9" name="图片 8" descr="界面4"/>
          <p:cNvPicPr>
            <a:picLocks noChangeAspect="1"/>
          </p:cNvPicPr>
          <p:nvPr/>
        </p:nvPicPr>
        <p:blipFill>
          <a:blip r:embed="rId2"/>
          <a:stretch>
            <a:fillRect/>
          </a:stretch>
        </p:blipFill>
        <p:spPr>
          <a:xfrm>
            <a:off x="3562350" y="3747135"/>
            <a:ext cx="6215380" cy="266001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出自【趣你的PPT】(微信:qunideppt)：最优质的PPT资源库"/>
          <p:cNvSpPr txBox="1">
            <a:spLocks noChangeArrowheads="1"/>
          </p:cNvSpPr>
          <p:nvPr/>
        </p:nvSpPr>
        <p:spPr bwMode="auto">
          <a:xfrm>
            <a:off x="8724266" y="2267541"/>
            <a:ext cx="2927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为本游戏的主体，作为本游戏软件最具体也最重要的开发模块</a:t>
            </a:r>
            <a:endParaRPr lang="zh-CN" altLang="en-US" sz="1400" dirty="0" smtClean="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出自【趣你的PPT】(微信:qunideppt)：最优质的PPT资源库"/>
          <p:cNvSpPr txBox="1">
            <a:spLocks noChangeArrowheads="1"/>
          </p:cNvSpPr>
          <p:nvPr/>
        </p:nvSpPr>
        <p:spPr bwMode="auto">
          <a:xfrm>
            <a:off x="8787131" y="1616982"/>
            <a:ext cx="2927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313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defTabSz="913130" fontAlgn="base">
              <a:spcBef>
                <a:spcPct val="0"/>
              </a:spcBef>
              <a:spcAft>
                <a:spcPct val="0"/>
              </a:spcAft>
            </a:pPr>
            <a:r>
              <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rPr>
              <a:t>游戏界面</a:t>
            </a:r>
            <a:endParaRPr lang="zh-CN" altLang="en-US" sz="1600" b="1" dirty="0">
              <a:solidFill>
                <a:prstClr val="white"/>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矩形 19"/>
          <p:cNvSpPr/>
          <p:nvPr/>
        </p:nvSpPr>
        <p:spPr>
          <a:xfrm>
            <a:off x="0" y="253534"/>
            <a:ext cx="352425"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19100" y="253533"/>
            <a:ext cx="101600" cy="384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出自【趣你的PPT】(微信:qunideppt)：最优质的PPT资源库"/>
          <p:cNvSpPr txBox="1"/>
          <p:nvPr/>
        </p:nvSpPr>
        <p:spPr>
          <a:xfrm>
            <a:off x="609600" y="207317"/>
            <a:ext cx="2694323" cy="46037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功能介绍</a:t>
            </a:r>
            <a:endPar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descr="898F4E0D4B5BB3836811C6A781A0EFC8"/>
          <p:cNvPicPr>
            <a:picLocks noChangeAspect="1"/>
          </p:cNvPicPr>
          <p:nvPr/>
        </p:nvPicPr>
        <p:blipFill>
          <a:blip r:embed="rId1"/>
          <a:stretch>
            <a:fillRect/>
          </a:stretch>
        </p:blipFill>
        <p:spPr>
          <a:xfrm>
            <a:off x="5788025" y="834390"/>
            <a:ext cx="6873240" cy="5189220"/>
          </a:xfrm>
          <a:prstGeom prst="rect">
            <a:avLst/>
          </a:prstGeom>
        </p:spPr>
      </p:pic>
      <p:pic>
        <p:nvPicPr>
          <p:cNvPr id="6" name="图片 5" descr="713CB0584DA401AC51E655F38525B64A"/>
          <p:cNvPicPr>
            <a:picLocks noChangeAspect="1"/>
          </p:cNvPicPr>
          <p:nvPr/>
        </p:nvPicPr>
        <p:blipFill>
          <a:blip r:embed="rId2"/>
          <a:stretch>
            <a:fillRect/>
          </a:stretch>
        </p:blipFill>
        <p:spPr>
          <a:xfrm>
            <a:off x="452755" y="2124710"/>
            <a:ext cx="5234940" cy="273558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p:cNvSpPr txBox="1">
            <a:spLocks noChangeArrowheads="1"/>
          </p:cNvSpPr>
          <p:nvPr/>
        </p:nvSpPr>
        <p:spPr bwMode="auto">
          <a:xfrm>
            <a:off x="3114040" y="3594735"/>
            <a:ext cx="5962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b="1" dirty="0">
                <a:solidFill>
                  <a:srgbClr val="000000"/>
                </a:solidFill>
                <a:latin typeface="微软雅黑" panose="020B0503020204020204" pitchFamily="34" charset="-122"/>
                <a:ea typeface="微软雅黑" panose="020B0503020204020204" pitchFamily="34" charset="-122"/>
              </a:rPr>
              <a:t>关键技术与创新点</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3014663" y="2584450"/>
            <a:ext cx="6180137" cy="16494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 name="矩形 4"/>
          <p:cNvSpPr/>
          <p:nvPr/>
        </p:nvSpPr>
        <p:spPr bwMode="auto">
          <a:xfrm>
            <a:off x="3014663" y="2578100"/>
            <a:ext cx="6180137" cy="846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 name="文本框 27"/>
          <p:cNvSpPr txBox="1">
            <a:spLocks noChangeArrowheads="1"/>
          </p:cNvSpPr>
          <p:nvPr/>
        </p:nvSpPr>
        <p:spPr bwMode="auto">
          <a:xfrm>
            <a:off x="3629025" y="2540000"/>
            <a:ext cx="49514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5400" b="1" dirty="0" smtClean="0">
                <a:solidFill>
                  <a:prstClr val="white"/>
                </a:solidFill>
                <a:latin typeface="微软雅黑" panose="020B0503020204020204" pitchFamily="34" charset="-122"/>
                <a:ea typeface="微软雅黑" panose="020B0503020204020204" pitchFamily="34" charset="-122"/>
              </a:rPr>
              <a:t>03</a:t>
            </a:r>
            <a:endParaRPr lang="zh-CN" altLang="en-US" sz="5400" b="1"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rot="10800000">
            <a:off x="-1809" y="6754586"/>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0800000">
            <a:off x="-1809" y="6270501"/>
            <a:ext cx="8625102" cy="116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0800000">
            <a:off x="3024679" y="57954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04623" y="5795483"/>
            <a:ext cx="7989186"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20155" y="946400"/>
            <a:ext cx="5468245"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09" y="0"/>
            <a:ext cx="12195618" cy="116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09" y="475317"/>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3024679" y="471386"/>
            <a:ext cx="6142642" cy="591128"/>
          </a:xfrm>
          <a:prstGeom prst="parallelogram">
            <a:avLst>
              <a:gd name="adj" fmla="val 49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566898" y="944064"/>
            <a:ext cx="8625102" cy="1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3825,&quot;width&quot;:6705}"/>
  <p:tag name="KSO_WM_UNIT_PLACING_PICTURE_USER_RELATIVERECTANGLE" val="{&quot;bottom&quot;:0,&quot;left&quot;:0,&quot;right&quot;:0,&quot;top&quot;:0}"/>
  <p:tag name="KSO_WM_UNIT_PLACING_PICTURE_COLLAGE_RELATIVERECTANGLE" val="{&quot;bottom&quot;:0.0068605118585018951,&quot;left&quot;:0,&quot;right&quot;:0,&quot;top&quot;:0.0068605118585018951}"/>
  <p:tag name="KSO_WM_UNIT_PLACING_PICTURE_COLLAGE_VIEWPORT" val="{&quot;height&quot;:2429.0538004046539,&quot;width&quot;:4319.0474753826984}"/>
  <p:tag name="KSO_WM_UNIT_PLACING_PICTURE_INFO" val="{&quot;code&quot;:&quot;BaB&quot;,&quot;full_picture&quot;:true,&quot;last_crop_picture&quot;:&quot;bAb[1]&quot;,&quot;last_full_picture&quot;:&quot;BaB&quot;,&quot;margin&quot;:{&quot;left&quot;:37.272895285125664,&quot;right&quot;:38.236373255060393},&quot;scheme&quot;:&quot;4-1&quot;,&quot;spacing&quot;:5}"/>
  <p:tag name="KSO_WM_UNIT_PLACING_PICTURE" val="183009.351"/>
  <p:tag name="KSO_WM_BEAUTIFY_FLAG" val=""/>
  <p:tag name="KSO_WM_UNIT_TYPE" val=""/>
  <p:tag name="KSO_WM_UNIT_INDEX" val=""/>
  <p:tag name="KSO_WM_UNIT_ID" val=""/>
</p:tagLst>
</file>

<file path=ppt/tags/tag2.xml><?xml version="1.0" encoding="utf-8"?>
<p:tagLst xmlns:p="http://schemas.openxmlformats.org/presentationml/2006/main">
  <p:tag name="KSO_WM_UNIT_PLACING_PICTURE" val="183009.351"/>
  <p:tag name="KSO_WM_BEAUTIFY_FLAG" val=""/>
  <p:tag name="KSO_WM_UNIT_TYPE" val=""/>
  <p:tag name="KSO_WM_UNIT_INDEX" val=""/>
  <p:tag name="KSO_WM_UNIT_ID" val=""/>
  <p:tag name="KSO_WM_UNIT_PLACING_PICTURE_INFO" val="{&quot;code&quot;:&quot;BaB&quot;,&quot;full_picture&quot;:true,&quot;last_crop_picture&quot;:&quot;bAb[1]&quot;,&quot;last_full_picture&quot;:&quot;BaB&quot;,&quot;margin&quot;:{&quot;left&quot;:37.272895285125664,&quot;right&quot;:38.236373255060393},&quot;scheme&quot;:&quot;4-1&quot;,&quot;spacing&quot;:5}"/>
  <p:tag name="KSO_WM_UNIT_PLACING_PICTURE_COLLAGE_VIEWPORT" val="{&quot;height&quot;:2902.7468575712951,&quot;width&quot;:2920.5977082833019}"/>
</p:tagLst>
</file>

<file path=ppt/tags/tag3.xml><?xml version="1.0" encoding="utf-8"?>
<p:tagLst xmlns:p="http://schemas.openxmlformats.org/presentationml/2006/main">
  <p:tag name="KSO_WM_UNIT_PLACING_PICTURE" val="183009.351"/>
  <p:tag name="KSO_WM_BEAUTIFY_FLAG" val=""/>
  <p:tag name="KSO_WM_UNIT_TYPE" val=""/>
  <p:tag name="KSO_WM_UNIT_INDEX" val=""/>
  <p:tag name="KSO_WM_UNIT_ID" val=""/>
  <p:tag name="KSO_WM_UNIT_PLACING_PICTURE_INFO" val="{&quot;code&quot;:&quot;BaB&quot;,&quot;full_picture&quot;:true,&quot;last_crop_picture&quot;:&quot;bAb[1]&quot;,&quot;last_full_picture&quot;:&quot;BaB&quot;,&quot;margin&quot;:{&quot;left&quot;:37.272895285125664,&quot;right&quot;:38.236373255060393},&quot;scheme&quot;:&quot;4-1&quot;,&quot;spacing&quot;:5}"/>
  <p:tag name="KSO_WM_UNIT_PLACING_PICTURE_COLLAGE_VIEWPORT" val="{&quot;height&quot;:3051.55105764156,&quot;width&quot;:2920.5977082833019}"/>
</p:tagLst>
</file>

<file path=ppt/tags/tag4.xml><?xml version="1.0" encoding="utf-8"?>
<p:tagLst xmlns:p="http://schemas.openxmlformats.org/presentationml/2006/main">
  <p:tag name="KSO_WM_UNIT_PLACING_PICTURE" val="183009.351"/>
  <p:tag name="KSO_WM_BEAUTIFY_FLAG" val=""/>
  <p:tag name="KSO_WM_UNIT_TYPE" val=""/>
  <p:tag name="KSO_WM_UNIT_INDEX" val=""/>
  <p:tag name="KSO_WM_UNIT_ID" val=""/>
  <p:tag name="KSO_WM_UNIT_PLACING_PICTURE_INFO" val="{&quot;code&quot;:&quot;BaB&quot;,&quot;full_picture&quot;:true,&quot;last_crop_picture&quot;:&quot;bAb[1]&quot;,&quot;last_full_picture&quot;:&quot;BaB&quot;,&quot;margin&quot;:{&quot;left&quot;:37.272895285125664,&quot;right&quot;:38.236373255060393},&quot;scheme&quot;:&quot;4-1&quot;,&quot;spacing&quot;:5}"/>
  <p:tag name="KSO_WM_UNIT_PLACING_PICTURE_COLLAGE_VIEWPORT" val="{&quot;height&quot;:3525.2441148082012,&quot;width&quot;:4319.0474753826984}"/>
</p:tagLst>
</file>

<file path=ppt/tags/tag5.xml><?xml version="1.0" encoding="utf-8"?>
<p:tagLst xmlns:p="http://schemas.openxmlformats.org/presentationml/2006/main">
  <p:tag name="KSO_WM_UNIT_PLACING_PICTURE_USER_VIEWPORT" val="{&quot;height&quot;:3825,&quot;width&quot;:6705}"/>
  <p:tag name="KSO_WM_UNIT_PLACING_PICTURE_USER_RELATIVERECTANGLE" val="{&quot;bottom&quot;:0,&quot;left&quot;:0,&quot;right&quot;:0,&quot;top&quot;:0}"/>
  <p:tag name="KSO_WM_UNIT_PLACING_PICTURE_COLLAGE_RELATIVERECTANGLE" val="{&quot;bottom&quot;:0.0068605118585018951,&quot;left&quot;:0,&quot;right&quot;:0,&quot;top&quot;:0.0068605118585018951}"/>
  <p:tag name="KSO_WM_UNIT_PLACING_PICTURE_COLLAGE_VIEWPORT" val="{&quot;height&quot;:2429.0538004046539,&quot;width&quot;:4319.0474753826984}"/>
  <p:tag name="KSO_WM_UNIT_PLACING_PICTURE_INFO" val="{&quot;code&quot;:&quot;BaB&quot;,&quot;full_picture&quot;:true,&quot;last_crop_picture&quot;:&quot;bAb[1]&quot;,&quot;last_full_picture&quot;:&quot;BaB&quot;,&quot;margin&quot;:{&quot;left&quot;:37.272895285125664,&quot;right&quot;:38.236373255060393},&quot;scheme&quot;:&quot;4-1&quot;,&quot;spacing&quot;:5}"/>
  <p:tag name="KSO_WM_UNIT_PLACING_PICTURE" val="183009.351"/>
  <p:tag name="KSO_WM_BEAUTIFY_FLAG" val=""/>
  <p:tag name="KSO_WM_UNIT_TYPE" val=""/>
  <p:tag name="KSO_WM_UNIT_INDEX" val=""/>
  <p:tag name="KSO_WM_UNIT_ID" val=""/>
</p:tagLst>
</file>

<file path=ppt/tags/tag6.xml><?xml version="1.0" encoding="utf-8"?>
<p:tagLst xmlns:p="http://schemas.openxmlformats.org/presentationml/2006/main">
  <p:tag name="KSO_WM_UNIT_PLACING_PICTURE" val="183009.351"/>
  <p:tag name="KSO_WM_BEAUTIFY_FLAG" val=""/>
  <p:tag name="KSO_WM_UNIT_TYPE" val=""/>
  <p:tag name="KSO_WM_UNIT_INDEX" val=""/>
  <p:tag name="KSO_WM_UNIT_ID" val=""/>
  <p:tag name="KSO_WM_UNIT_PLACING_PICTURE_INFO" val="{&quot;code&quot;:&quot;BaB&quot;,&quot;full_picture&quot;:true,&quot;last_crop_picture&quot;:&quot;bAb[1]&quot;,&quot;last_full_picture&quot;:&quot;BaB&quot;,&quot;margin&quot;:{&quot;left&quot;:37.272895285125664,&quot;right&quot;:38.236373255060393},&quot;scheme&quot;:&quot;4-1&quot;,&quot;spacing&quot;:5}"/>
  <p:tag name="KSO_WM_UNIT_PLACING_PICTURE_COLLAGE_VIEWPORT" val="{&quot;height&quot;:2902.7468575712951,&quot;width&quot;:2920.5977082833019}"/>
</p:tagLst>
</file>

<file path=ppt/tags/tag7.xml><?xml version="1.0" encoding="utf-8"?>
<p:tagLst xmlns:p="http://schemas.openxmlformats.org/presentationml/2006/main">
  <p:tag name="KSO_WM_UNIT_PLACING_PICTURE" val="183009.351"/>
  <p:tag name="KSO_WM_BEAUTIFY_FLAG" val=""/>
  <p:tag name="KSO_WM_UNIT_TYPE" val=""/>
  <p:tag name="KSO_WM_UNIT_INDEX" val=""/>
  <p:tag name="KSO_WM_UNIT_ID" val=""/>
  <p:tag name="KSO_WM_UNIT_PLACING_PICTURE_INFO" val="{&quot;code&quot;:&quot;BaB&quot;,&quot;full_picture&quot;:true,&quot;last_crop_picture&quot;:&quot;bAb[1]&quot;,&quot;last_full_picture&quot;:&quot;BaB&quot;,&quot;margin&quot;:{&quot;left&quot;:37.272895285125664,&quot;right&quot;:38.236373255060393},&quot;scheme&quot;:&quot;4-1&quot;,&quot;spacing&quot;:5}"/>
  <p:tag name="KSO_WM_UNIT_PLACING_PICTURE_COLLAGE_VIEWPORT" val="{&quot;height&quot;:3051.55105764156,&quot;width&quot;:2920.5977082833019}"/>
</p:tagLst>
</file>

<file path=ppt/tags/tag8.xml><?xml version="1.0" encoding="utf-8"?>
<p:tagLst xmlns:p="http://schemas.openxmlformats.org/presentationml/2006/main">
  <p:tag name="KSO_WM_UNIT_PLACING_PICTURE" val="183009.351"/>
  <p:tag name="KSO_WM_BEAUTIFY_FLAG" val=""/>
  <p:tag name="KSO_WM_UNIT_TYPE" val=""/>
  <p:tag name="KSO_WM_UNIT_INDEX" val=""/>
  <p:tag name="KSO_WM_UNIT_ID" val=""/>
  <p:tag name="KSO_WM_UNIT_PLACING_PICTURE_INFO" val="{&quot;code&quot;:&quot;BaB&quot;,&quot;full_picture&quot;:true,&quot;last_crop_picture&quot;:&quot;bAb[1]&quot;,&quot;last_full_picture&quot;:&quot;BaB&quot;,&quot;margin&quot;:{&quot;left&quot;:37.272895285125664,&quot;right&quot;:38.236373255060393},&quot;scheme&quot;:&quot;4-1&quot;,&quot;spacing&quot;:5}"/>
  <p:tag name="KSO_WM_UNIT_PLACING_PICTURE_COLLAGE_VIEWPORT" val="{&quot;height&quot;:3525.2441148082012,&quot;width&quot;:4319.0474753826984}"/>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1F497D"/>
      </a:dk2>
      <a:lt2>
        <a:srgbClr val="EEECE1"/>
      </a:lt2>
      <a:accent1>
        <a:srgbClr val="953734"/>
      </a:accent1>
      <a:accent2>
        <a:srgbClr val="7F7F7F"/>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2355</Words>
  <Application>WPS 演示</Application>
  <PresentationFormat>宽屏</PresentationFormat>
  <Paragraphs>270</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宋体</vt:lpstr>
      <vt:lpstr>Wingdings</vt:lpstr>
      <vt:lpstr>微软雅黑</vt:lpstr>
      <vt:lpstr>Calibri</vt:lpstr>
      <vt:lpstr>Century Gothic</vt:lpstr>
      <vt:lpstr>Lato Light</vt:lpstr>
      <vt:lpstr>Segoe Print</vt:lpstr>
      <vt:lpstr>MS PGothic</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林巧媚</dc:creator>
  <cp:lastModifiedBy>         繁华落尽、</cp:lastModifiedBy>
  <cp:revision>43</cp:revision>
  <dcterms:created xsi:type="dcterms:W3CDTF">2016-12-11T14:36:00Z</dcterms:created>
  <dcterms:modified xsi:type="dcterms:W3CDTF">2020-11-16T01:39:56Z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